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61" r:id="rId3"/>
    <p:sldId id="271" r:id="rId4"/>
    <p:sldId id="277" r:id="rId5"/>
    <p:sldId id="459" r:id="rId6"/>
    <p:sldId id="400" r:id="rId7"/>
    <p:sldId id="363" r:id="rId8"/>
    <p:sldId id="399" r:id="rId9"/>
    <p:sldId id="401" r:id="rId10"/>
    <p:sldId id="289" r:id="rId11"/>
    <p:sldId id="456" r:id="rId12"/>
    <p:sldId id="294" r:id="rId13"/>
    <p:sldId id="370" r:id="rId14"/>
    <p:sldId id="380" r:id="rId15"/>
    <p:sldId id="371" r:id="rId16"/>
    <p:sldId id="454" r:id="rId17"/>
    <p:sldId id="296" r:id="rId18"/>
    <p:sldId id="301" r:id="rId19"/>
    <p:sldId id="303" r:id="rId20"/>
    <p:sldId id="375" r:id="rId21"/>
    <p:sldId id="450" r:id="rId22"/>
    <p:sldId id="379" r:id="rId23"/>
    <p:sldId id="452" r:id="rId24"/>
    <p:sldId id="381" r:id="rId25"/>
    <p:sldId id="382" r:id="rId26"/>
    <p:sldId id="383" r:id="rId27"/>
    <p:sldId id="384" r:id="rId28"/>
    <p:sldId id="385" r:id="rId29"/>
    <p:sldId id="458" r:id="rId30"/>
    <p:sldId id="457" r:id="rId31"/>
    <p:sldId id="386" r:id="rId32"/>
    <p:sldId id="387" r:id="rId33"/>
    <p:sldId id="304" r:id="rId34"/>
    <p:sldId id="314" r:id="rId35"/>
    <p:sldId id="388" r:id="rId36"/>
    <p:sldId id="344" r:id="rId37"/>
    <p:sldId id="27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FF"/>
    <a:srgbClr val="75DBFF"/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548" autoAdjust="0"/>
  </p:normalViewPr>
  <p:slideViewPr>
    <p:cSldViewPr snapToGrid="0" snapToObjects="1">
      <p:cViewPr varScale="1">
        <p:scale>
          <a:sx n="92" d="100"/>
          <a:sy n="92" d="100"/>
        </p:scale>
        <p:origin x="98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4F1F9-670B-4BD8-A79A-22FF1A005646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88F4B-C8AB-4DED-82A3-6F6C06D43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99872" y="4183063"/>
            <a:ext cx="5980176" cy="4183380"/>
          </a:xfrm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21792-F6A6-450E-B49B-122B6CD0AD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0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06400" y="4415790"/>
            <a:ext cx="6152896" cy="418338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21792-F6A6-450E-B49B-122B6CD0AD1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3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06400" y="4415790"/>
            <a:ext cx="6197600" cy="4183380"/>
          </a:xfrm>
        </p:spPr>
        <p:txBody>
          <a:bodyPr/>
          <a:lstStyle/>
          <a:p>
            <a:r>
              <a:rPr lang="en-US" sz="1400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21792-F6A6-450E-B49B-122B6CD0AD1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70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28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05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6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It just would have not been possible without the considerable time and energy graciously donated by our subject matter experts, whose vision for a better world but also intimate knowledge about how everything had to work to work, make this whole project come together.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17B29C-FE0C-4A4A-9FDF-6295351F55F2}" type="slidenum">
              <a:rPr lang="en-US" altLang="en-US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0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3606" y="6355260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 dirty="0"/>
          </a:p>
        </p:txBody>
      </p:sp>
      <p:pic>
        <p:nvPicPr>
          <p:cNvPr id="8" name="Picture 7" descr="FDA_B&amp;W_Primary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47" y="261425"/>
            <a:ext cx="2703422" cy="56331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</p:spTree>
    <p:extLst>
      <p:ext uri="{BB962C8B-B14F-4D97-AF65-F5344CB8AC3E}">
        <p14:creationId xmlns:p14="http://schemas.microsoft.com/office/powerpoint/2010/main" val="107369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5241" y="6356350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1470" y="5291167"/>
            <a:ext cx="620543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1161972" y="1451193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117044" y="63762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3844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0650" y="6354123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pic>
        <p:nvPicPr>
          <p:cNvPr id="9" name="Picture 8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8888" y="5307876"/>
            <a:ext cx="620543" cy="74308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432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DA_B&amp;W_Primary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36" y="2648601"/>
            <a:ext cx="4198518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4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1802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orizont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06379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3200400" y="6324600"/>
            <a:ext cx="2133600" cy="365125"/>
          </a:xfrm>
        </p:spPr>
        <p:txBody>
          <a:bodyPr/>
          <a:lstStyle>
            <a:lvl1pPr algn="ctr">
              <a:defRPr>
                <a:solidFill>
                  <a:prstClr val="white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3B27028E-4674-4B7D-96AB-F4B06486C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3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023679"/>
            <a:ext cx="8509103" cy="92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009775"/>
            <a:ext cx="8509103" cy="42860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6650" y="6375400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A349544A-F1CD-3844-BFB3-6D230A0137DD}" type="datetimeFigureOut">
              <a:rPr lang="en-US" smtClean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65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pic>
        <p:nvPicPr>
          <p:cNvPr id="7" name="Picture 6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2954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62375" y="6334125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</p:spTree>
    <p:extLst>
      <p:ext uri="{BB962C8B-B14F-4D97-AF65-F5344CB8AC3E}">
        <p14:creationId xmlns:p14="http://schemas.microsoft.com/office/powerpoint/2010/main" val="38935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9834" y="6349336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69796"/>
            <a:ext cx="620543" cy="74308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981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14307" y="6380336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117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886200" y="6384925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 dirty="0"/>
          </a:p>
        </p:txBody>
      </p:sp>
      <p:pic>
        <p:nvPicPr>
          <p:cNvPr id="10" name="Picture 9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4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96185" y="6391749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6" name="Picture 5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505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65513" y="6349337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5013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19014" y="6384925"/>
            <a:ext cx="2133600" cy="365125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410" y="242500"/>
            <a:ext cx="620543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384925"/>
            <a:ext cx="2895600" cy="36512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547979" y="640977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10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9544A-F1CD-3844-BFB3-6D230A0137DD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71F5F-C8AF-484B-B19A-A0CBCE8C7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hyperlink" Target="http://www.google.com/url?url=http://www.azbio.org/fda-finalizes-new-system-to-identify-medical-devices&amp;rct=j&amp;frm=1&amp;q=&amp;esrc=s&amp;sa=U&amp;ei=eQbdVPbzJNTIsASw14CIAw&amp;ved=0CCAQ9QEwBQ&amp;sig2=xEXmVi5CvMxsOozSyPvqKw&amp;usg=AFQjCNE4prxvc7BYZBl6geZmlRVbs2xmE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Katzel@nih.gov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969390"/>
            <a:ext cx="9144000" cy="17526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Century Gothic" panose="020B0502020202020204" pitchFamily="34" charset="0"/>
              </a:rPr>
              <a:t>Overview of Global Substance Registration System (GSRS) and Identification of Medicinal Products (IDMP)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96947" y="2329962"/>
            <a:ext cx="7317675" cy="4422386"/>
            <a:chOff x="1196947" y="1978270"/>
            <a:chExt cx="7317675" cy="442238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2" t="19792" r="23553" b="16795"/>
            <a:stretch>
              <a:fillRect/>
            </a:stretch>
          </p:blipFill>
          <p:spPr bwMode="auto">
            <a:xfrm>
              <a:off x="1196947" y="2426678"/>
              <a:ext cx="7317675" cy="397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 trans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235" y="2893440"/>
              <a:ext cx="987203" cy="519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 trans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238" y="3472963"/>
              <a:ext cx="1195754" cy="58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Marker trans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300" y="3200400"/>
              <a:ext cx="1239715" cy="664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 descr="https://encrypted-tbn0.gstatic.com/images?q=tbn:ANd9GcQwabFmIALL8sV_rZI1_yvt_z8tVNo4ahiFT869oPFlOV_daZ3b8tuoHEum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46" y="1978270"/>
              <a:ext cx="914399" cy="448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677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70" y="1043667"/>
            <a:ext cx="8845062" cy="518667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/>
              <a:t>	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ARISTOTLE (Metaphysics)...the generally recognizable substances... are the sensible substances, and sensible </a:t>
            </a:r>
            <a:r>
              <a:rPr lang="en-US" altLang="en-US" sz="2800" b="1" dirty="0">
                <a:solidFill>
                  <a:srgbClr val="FF0000"/>
                </a:solidFill>
              </a:rPr>
              <a:t>substances all have matter..., </a:t>
            </a:r>
            <a:r>
              <a:rPr lang="en-US" altLang="en-US" sz="2800" dirty="0"/>
              <a:t>and in another sense the formula or form..., and thirdly the complex of matter and form, which alone is generated and destroyed, and is, without qualification, </a:t>
            </a:r>
            <a:r>
              <a:rPr lang="en-US" altLang="en-US" sz="2800" b="1" dirty="0">
                <a:solidFill>
                  <a:srgbClr val="FF0000"/>
                </a:solidFill>
              </a:rPr>
              <a:t>capable of separate existence</a:t>
            </a:r>
          </a:p>
          <a:p>
            <a:pPr>
              <a:lnSpc>
                <a:spcPct val="80000"/>
              </a:lnSpc>
            </a:pPr>
            <a:endParaRPr lang="en-US" altLang="en-US" sz="28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800" b="1" dirty="0">
                <a:solidFill>
                  <a:srgbClr val="FF0000"/>
                </a:solidFill>
              </a:rPr>
              <a:t>A unit of matter that can be quantitatively measured</a:t>
            </a:r>
          </a:p>
          <a:p>
            <a:pPr>
              <a:lnSpc>
                <a:spcPct val="80000"/>
              </a:lnSpc>
            </a:pPr>
            <a:endParaRPr lang="en-US" altLang="en-US" sz="2800" b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800" b="1" dirty="0"/>
              <a:t>Five types of substances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Chemicals, Proteins, Nucleic Acids, Polymers, and Structurally Diverse Material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Mixtures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800" b="1" dirty="0"/>
              <a:t>Substance are not defined based on use</a:t>
            </a:r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b="1" dirty="0"/>
              <a:t>The same substance can me manufactured or isolated using different methods</a:t>
            </a:r>
          </a:p>
          <a:p>
            <a:pPr>
              <a:lnSpc>
                <a:spcPct val="80000"/>
              </a:lnSpc>
            </a:pPr>
            <a:endParaRPr lang="en-US" altLang="en-US" sz="2800" dirty="0">
              <a:solidFill>
                <a:srgbClr val="FF000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/>
              <a:t>		</a:t>
            </a:r>
            <a:endParaRPr lang="en-US" altLang="en-US" sz="28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17449" y="97659"/>
            <a:ext cx="8509103" cy="926020"/>
          </a:xfrm>
        </p:spPr>
        <p:txBody>
          <a:bodyPr/>
          <a:lstStyle/>
          <a:p>
            <a:r>
              <a:rPr lang="en-US" altLang="en-US" sz="3200" dirty="0">
                <a:latin typeface="Century Gothic" panose="020B0502020202020204" pitchFamily="34" charset="0"/>
              </a:rPr>
              <a:t>What is a Substance: ISO 11238</a:t>
            </a:r>
            <a:endParaRPr lang="en-US" altLang="en-US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86689"/>
            <a:ext cx="8509103" cy="4809129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/>
              <a:t>	</a:t>
            </a:r>
          </a:p>
          <a:p>
            <a:r>
              <a:rPr lang="en-US" altLang="en-US" sz="2800" b="1" dirty="0"/>
              <a:t>	</a:t>
            </a:r>
            <a:r>
              <a:rPr lang="en-US" altLang="en-US" sz="2400" dirty="0"/>
              <a:t>Five groups of elements are used to describe single substances. </a:t>
            </a:r>
          </a:p>
          <a:p>
            <a:pPr lvl="1"/>
            <a:r>
              <a:rPr lang="en-US" altLang="en-US" sz="2400" dirty="0"/>
              <a:t>Monodisperse</a:t>
            </a:r>
          </a:p>
          <a:p>
            <a:pPr lvl="2"/>
            <a:r>
              <a:rPr lang="en-US" altLang="en-US" sz="2000" dirty="0"/>
              <a:t>Chemicals</a:t>
            </a:r>
          </a:p>
          <a:p>
            <a:pPr lvl="3"/>
            <a:r>
              <a:rPr lang="en-US" altLang="en-US" dirty="0"/>
              <a:t>Defined primarily by molecular structure (connectivity and stereochemistry)</a:t>
            </a:r>
          </a:p>
          <a:p>
            <a:pPr lvl="2"/>
            <a:r>
              <a:rPr lang="en-US" altLang="en-US" sz="2000" dirty="0"/>
              <a:t>Proteins</a:t>
            </a:r>
          </a:p>
          <a:p>
            <a:pPr lvl="3"/>
            <a:r>
              <a:rPr lang="en-US" altLang="en-US" dirty="0"/>
              <a:t>Amino Sequence, type of glycosylation, modifications</a:t>
            </a:r>
          </a:p>
          <a:p>
            <a:pPr lvl="2"/>
            <a:r>
              <a:rPr lang="en-US" altLang="en-US" sz="2000" dirty="0"/>
              <a:t>Nucleic Acids</a:t>
            </a:r>
          </a:p>
          <a:p>
            <a:pPr lvl="3"/>
            <a:r>
              <a:rPr lang="en-US" altLang="en-US" dirty="0"/>
              <a:t>Sequence, type of sugar and linkage, modifications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0669"/>
            <a:ext cx="8509103" cy="926020"/>
          </a:xfrm>
        </p:spPr>
        <p:txBody>
          <a:bodyPr/>
          <a:lstStyle/>
          <a:p>
            <a:r>
              <a:rPr lang="en-US" altLang="en-US" sz="3200" b="1" dirty="0"/>
              <a:t>Substances (ISO IDMP)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3416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86689"/>
            <a:ext cx="8509103" cy="4809129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/>
              <a:t>	</a:t>
            </a:r>
          </a:p>
          <a:p>
            <a:r>
              <a:rPr lang="en-US" altLang="en-US" dirty="0" err="1"/>
              <a:t>Polydisperse</a:t>
            </a:r>
            <a:endParaRPr lang="en-US" altLang="en-US" dirty="0"/>
          </a:p>
          <a:p>
            <a:pPr lvl="2"/>
            <a:r>
              <a:rPr lang="en-US" altLang="en-US" sz="2000" dirty="0"/>
              <a:t>Polymers (Synthetic or biopolymers)</a:t>
            </a:r>
          </a:p>
          <a:p>
            <a:pPr lvl="3"/>
            <a:r>
              <a:rPr lang="en-US" altLang="en-US" dirty="0"/>
              <a:t>Structural repeating units, type, geometry, type of copolymer (block or random), ratio of monomers, modifications, molecular weight or properties related to molecular weight, biological source for many biopolymers </a:t>
            </a:r>
          </a:p>
          <a:p>
            <a:pPr lvl="2"/>
            <a:r>
              <a:rPr lang="en-US" altLang="en-US" sz="2000" dirty="0"/>
              <a:t>Structurally Diverse Substances (viruses, cells, tissues, complex materials)</a:t>
            </a:r>
          </a:p>
          <a:p>
            <a:pPr lvl="3"/>
            <a:r>
              <a:rPr lang="en-US" altLang="en-US" dirty="0"/>
              <a:t>Taxonomic, anatomical, fractionation, physical properties, modifications</a:t>
            </a:r>
          </a:p>
          <a:p>
            <a:pPr>
              <a:buFontTx/>
              <a:buChar char="–"/>
            </a:pPr>
            <a:endParaRPr lang="en-US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0669"/>
            <a:ext cx="8509103" cy="926020"/>
          </a:xfrm>
        </p:spPr>
        <p:txBody>
          <a:bodyPr/>
          <a:lstStyle/>
          <a:p>
            <a:r>
              <a:rPr lang="en-US" altLang="en-US" sz="3200" b="1" dirty="0"/>
              <a:t>Substances (ISO IDMP)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9430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323850" y="804780"/>
            <a:ext cx="7992207" cy="355123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z="1400" b="1" dirty="0">
                <a:latin typeface="Century Gothic" panose="020B0502020202020204" pitchFamily="34" charset="0"/>
              </a:rPr>
              <a:t>Need to tie substances to regulatory submissions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83374"/>
            <a:ext cx="8509103" cy="47373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Why Register Substances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9" y="1159903"/>
            <a:ext cx="7992208" cy="2969899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en-US" sz="25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Enhance review and drug development</a:t>
            </a:r>
          </a:p>
          <a:p>
            <a:pPr lvl="2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Active substance and inactive substances under review </a:t>
            </a:r>
          </a:p>
          <a:p>
            <a:pPr lvl="2">
              <a:lnSpc>
                <a:spcPct val="90000"/>
              </a:lnSpc>
            </a:pPr>
            <a:endParaRPr lang="en-US" altLang="en-US" sz="48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Biomarkers can be defined and tracked</a:t>
            </a:r>
          </a:p>
          <a:p>
            <a:pPr lvl="2">
              <a:lnSpc>
                <a:spcPct val="90000"/>
              </a:lnSpc>
            </a:pPr>
            <a:endParaRPr lang="en-US" altLang="en-US" sz="48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Use substances and related substance information to structure submissions</a:t>
            </a:r>
          </a:p>
          <a:p>
            <a:pPr lvl="3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Quality</a:t>
            </a:r>
          </a:p>
          <a:p>
            <a:pPr lvl="3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Manufacturing</a:t>
            </a:r>
          </a:p>
          <a:p>
            <a:pPr lvl="3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In-vitro data</a:t>
            </a:r>
          </a:p>
          <a:p>
            <a:pPr lvl="3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Clinical Information </a:t>
            </a:r>
          </a:p>
          <a:p>
            <a:pPr lvl="4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Clinical trial registration</a:t>
            </a:r>
          </a:p>
          <a:p>
            <a:pPr lvl="4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ICSR</a:t>
            </a:r>
          </a:p>
          <a:p>
            <a:pPr lvl="2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Starting materials</a:t>
            </a:r>
          </a:p>
          <a:p>
            <a:pPr lvl="2">
              <a:lnSpc>
                <a:spcPct val="90000"/>
              </a:lnSpc>
            </a:pPr>
            <a:endParaRPr lang="en-US" altLang="en-US" sz="48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4800" dirty="0">
                <a:latin typeface="Century Gothic" panose="020B0502020202020204" pitchFamily="34" charset="0"/>
              </a:rPr>
              <a:t>Processing materials</a:t>
            </a:r>
          </a:p>
          <a:p>
            <a:pPr lvl="2">
              <a:lnSpc>
                <a:spcPct val="90000"/>
              </a:lnSpc>
            </a:pPr>
            <a:endParaRPr lang="en-US" altLang="en-US" sz="48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4800" dirty="0" err="1">
                <a:latin typeface="Century Gothic" panose="020B0502020202020204" pitchFamily="34" charset="0"/>
              </a:rPr>
              <a:t>Impuritie</a:t>
            </a:r>
            <a:r>
              <a:rPr lang="en-US" altLang="en-US" sz="3700" dirty="0" err="1">
                <a:latin typeface="Century Gothic" panose="020B0502020202020204" pitchFamily="34" charset="0"/>
              </a:rPr>
              <a:t>S</a:t>
            </a:r>
            <a:endParaRPr lang="en-US" altLang="en-US" sz="3700" dirty="0">
              <a:latin typeface="Century Gothic" panose="020B050202020202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7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en-US" sz="17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en-US" sz="1700" dirty="0">
              <a:latin typeface="Century Gothic" panose="020B050202020202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7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altLang="en-US" sz="2100" dirty="0">
              <a:latin typeface="Century Gothic" panose="020B0502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1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Helvetica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323849" y="4138744"/>
            <a:ext cx="7992207" cy="355123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Need to tie substances to other substances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849" y="4493867"/>
            <a:ext cx="7992208" cy="2256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Relationships between substances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Active Moiety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Salt/Solvate-&gt; Parent relationships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Metabolites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Impurities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Drug target 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Metabolic Enzymes (substrate, inhibitor, inducer)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Transporters (substrate, inhibitor, inducer)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4800" dirty="0">
                <a:latin typeface="Century Gothic" panose="020B0502020202020204" pitchFamily="34" charset="0"/>
              </a:rPr>
              <a:t>Off target enzymes and receptors</a:t>
            </a:r>
          </a:p>
          <a:p>
            <a:pPr lvl="2">
              <a:lnSpc>
                <a:spcPct val="90000"/>
              </a:lnSpc>
            </a:pPr>
            <a:endParaRPr lang="en-US" altLang="en-US" sz="1700" dirty="0"/>
          </a:p>
          <a:p>
            <a:pPr marL="914400" lvl="2" indent="0">
              <a:lnSpc>
                <a:spcPct val="90000"/>
              </a:lnSpc>
              <a:buFont typeface="Arial"/>
              <a:buNone/>
            </a:pPr>
            <a:endParaRPr lang="en-US" altLang="en-US" sz="1700" dirty="0"/>
          </a:p>
          <a:p>
            <a:pPr lvl="1">
              <a:lnSpc>
                <a:spcPct val="90000"/>
              </a:lnSpc>
            </a:pPr>
            <a:endParaRPr lang="en-US" altLang="en-US" sz="2100" dirty="0"/>
          </a:p>
          <a:p>
            <a:pPr marL="457200" lvl="1" indent="0">
              <a:lnSpc>
                <a:spcPct val="90000"/>
              </a:lnSpc>
              <a:buFont typeface="Arial"/>
              <a:buNone/>
            </a:pPr>
            <a:r>
              <a:rPr lang="en-US" alt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164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323849" y="1021660"/>
            <a:ext cx="7992207" cy="355123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0"/>
            <a:ext cx="8509103" cy="926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Why Register Substances?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26" y="1090519"/>
            <a:ext cx="8585304" cy="529440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Need to tie substances to products</a:t>
            </a:r>
          </a:p>
          <a:p>
            <a:pPr lvl="1">
              <a:lnSpc>
                <a:spcPct val="90000"/>
              </a:lnSpc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Quality perspective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Change in substance can lead to a change in product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Find all products that could contain a “bad” ingredient (heparin, diethylene glycol)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Consistent specifications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Safety perspective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Track adverse events based on substances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Tie substances to targets and pathways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Drug Utilization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Predict and prevent shortages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Global marketplace need a global systems </a:t>
            </a:r>
            <a:r>
              <a:rPr lang="en-US" alt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substances to manufacturer</a:t>
            </a:r>
          </a:p>
          <a:p>
            <a:pPr lvl="1">
              <a:lnSpc>
                <a:spcPct val="90000"/>
              </a:lnSpc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altLang="en-US" sz="12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100" dirty="0">
                <a:latin typeface="Century Gothic" panose="020B0502020202020204" pitchFamily="34" charset="0"/>
              </a:rPr>
              <a:t> </a:t>
            </a:r>
            <a:r>
              <a:rPr lang="en-US" altLang="en-US" sz="1200" dirty="0">
                <a:latin typeface="Century Gothic" panose="020B0502020202020204" pitchFamily="34" charset="0"/>
              </a:rPr>
              <a:t>Quality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Who makes it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Where they make it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How they make it</a:t>
            </a:r>
          </a:p>
          <a:p>
            <a:pPr lvl="2">
              <a:lnSpc>
                <a:spcPct val="90000"/>
              </a:lnSpc>
            </a:pPr>
            <a:r>
              <a:rPr lang="en-US" altLang="en-US" sz="1200" dirty="0">
                <a:latin typeface="Century Gothic" panose="020B0502020202020204" pitchFamily="34" charset="0"/>
              </a:rPr>
              <a:t>Coordinate Inspections and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323848" y="3737722"/>
            <a:ext cx="7992207" cy="355123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z="1400" b="1" dirty="0">
                <a:latin typeface="Century Gothic" panose="020B0502020202020204" pitchFamily="34" charset="0"/>
              </a:rPr>
              <a:t>Need to tie substances to manufacturer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42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94" y="0"/>
            <a:ext cx="8509103" cy="926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Tie Substances to other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169" y="1701457"/>
            <a:ext cx="4607169" cy="4866030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Quality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Characterization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Specifications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Stability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Physical Properties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Molecular weight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Solubility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 err="1">
                <a:latin typeface="Century Gothic" panose="020B0502020202020204" pitchFamily="34" charset="0"/>
              </a:rPr>
              <a:t>pKa</a:t>
            </a:r>
            <a:r>
              <a:rPr lang="en-US" altLang="en-US" sz="1400" dirty="0">
                <a:latin typeface="Century Gothic" panose="020B0502020202020204" pitchFamily="34" charset="0"/>
              </a:rPr>
              <a:t> or </a:t>
            </a:r>
            <a:r>
              <a:rPr lang="en-US" altLang="en-US" sz="1400" dirty="0" err="1">
                <a:latin typeface="Century Gothic" panose="020B0502020202020204" pitchFamily="34" charset="0"/>
              </a:rPr>
              <a:t>pKb</a:t>
            </a:r>
            <a:endParaRPr lang="en-US" altLang="en-US" sz="14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Partition coefficients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Polymorph (crystal, amorphous)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Toxicology and Animal Pharmacology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Genotoxicity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Cellular </a:t>
            </a:r>
            <a:r>
              <a:rPr lang="en-US" altLang="en-US" sz="1400" dirty="0" err="1">
                <a:latin typeface="Century Gothic" panose="020B0502020202020204" pitchFamily="34" charset="0"/>
              </a:rPr>
              <a:t>Cytoxicity</a:t>
            </a:r>
            <a:endParaRPr lang="en-US" altLang="en-US" sz="14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Summary Animal Toxicology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Acute , </a:t>
            </a:r>
            <a:r>
              <a:rPr lang="en-US" altLang="en-US" sz="1400" dirty="0" err="1">
                <a:latin typeface="Century Gothic" panose="020B0502020202020204" pitchFamily="34" charset="0"/>
              </a:rPr>
              <a:t>Subchronic</a:t>
            </a:r>
            <a:r>
              <a:rPr lang="en-US" altLang="en-US" sz="1400" dirty="0">
                <a:latin typeface="Century Gothic" panose="020B0502020202020204" pitchFamily="34" charset="0"/>
              </a:rPr>
              <a:t> and Chronic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NOAEL, tissue distribution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Environmental Fate</a:t>
            </a:r>
          </a:p>
          <a:p>
            <a:pPr lvl="2">
              <a:lnSpc>
                <a:spcPct val="90000"/>
              </a:lnSpc>
            </a:pPr>
            <a:r>
              <a:rPr lang="en-US" altLang="en-US" sz="1400" dirty="0">
                <a:latin typeface="Century Gothic" panose="020B0502020202020204" pitchFamily="34" charset="0"/>
              </a:rPr>
              <a:t>Lab on a Chip results</a:t>
            </a:r>
          </a:p>
          <a:p>
            <a:pPr lvl="1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lvl="3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lvl="3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altLang="en-US" sz="1400" dirty="0">
              <a:latin typeface="Century Gothic" panose="020B0502020202020204" pitchFamily="34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4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21DB-6B40-4725-BB3D-6FBA176D2BBC}"/>
              </a:ext>
            </a:extLst>
          </p:cNvPr>
          <p:cNvSpPr txBox="1"/>
          <p:nvPr/>
        </p:nvSpPr>
        <p:spPr>
          <a:xfrm>
            <a:off x="4404945" y="1701457"/>
            <a:ext cx="47390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/>
              <a:buChar char="–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Clinical Pharmacology (LADMER)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Dissolution Data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Pharmacokinetics (</a:t>
            </a:r>
            <a:r>
              <a:rPr lang="en-US" alt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Cmax</a:t>
            </a: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, </a:t>
            </a:r>
            <a:r>
              <a:rPr lang="en-US" alt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Tmax</a:t>
            </a: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, Half-life, </a:t>
            </a:r>
            <a:r>
              <a:rPr lang="en-US" alt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Vd</a:t>
            </a: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, etc.)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Metabolism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Excretion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Pharmacodynamics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/>
              <a:buChar char="–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Health and Disease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Indications (treatment, prevention, causative)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Adverse Events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Drug-Drug  Interactions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Drug-Food Interactions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Health Outcomes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- omics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alt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408842" y="1141293"/>
            <a:ext cx="7992207" cy="355123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Need to tie substances to other information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7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313621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How it’s used </a:t>
            </a:r>
            <a:r>
              <a:rPr lang="en-US" dirty="0"/>
              <a:t>at FDA</a:t>
            </a:r>
            <a:endParaRPr lang="en" dirty="0"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82825" y="1505134"/>
            <a:ext cx="53505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FDA has adapted GSRS to integrate with existing internal databases and systems.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Adverse events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Products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Applications (INDs, NDAs)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Clinical Trials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Industry uses the data from GSRS to find the UNII codes for their substances, which are submitted to the FDA.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In the future, they will be able to create a JSON message defining their substance to the FDA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25" y="1278701"/>
            <a:ext cx="3298976" cy="265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849" y="4079333"/>
            <a:ext cx="1831150" cy="25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7257375" y="4393875"/>
            <a:ext cx="290700" cy="76000"/>
          </a:xfrm>
          <a:prstGeom prst="rect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257375" y="5070119"/>
            <a:ext cx="290700" cy="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7257375" y="5399071"/>
            <a:ext cx="290700" cy="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7257375" y="5735137"/>
            <a:ext cx="290700" cy="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7257375" y="6071220"/>
            <a:ext cx="290700" cy="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7257375" y="6407296"/>
            <a:ext cx="290700" cy="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858775" y="5546467"/>
            <a:ext cx="828600" cy="36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0000"/>
                </a:solidFill>
              </a:rPr>
              <a:t>“Inactive” Ingredients</a:t>
            </a:r>
          </a:p>
        </p:txBody>
      </p:sp>
      <p:cxnSp>
        <p:nvCxnSpPr>
          <p:cNvPr id="320" name="Shape 320"/>
          <p:cNvCxnSpPr>
            <a:stCxn id="319" idx="3"/>
            <a:endCxn id="314" idx="1"/>
          </p:cNvCxnSpPr>
          <p:nvPr/>
        </p:nvCxnSpPr>
        <p:spPr>
          <a:xfrm rot="10800000" flipH="1">
            <a:off x="6687375" y="5108267"/>
            <a:ext cx="570000" cy="62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1" name="Shape 321"/>
          <p:cNvCxnSpPr>
            <a:stCxn id="319" idx="3"/>
            <a:endCxn id="315" idx="1"/>
          </p:cNvCxnSpPr>
          <p:nvPr/>
        </p:nvCxnSpPr>
        <p:spPr>
          <a:xfrm rot="10800000" flipH="1">
            <a:off x="6687375" y="5437067"/>
            <a:ext cx="570000" cy="29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2" name="Shape 322"/>
          <p:cNvCxnSpPr>
            <a:stCxn id="319" idx="3"/>
            <a:endCxn id="317" idx="1"/>
          </p:cNvCxnSpPr>
          <p:nvPr/>
        </p:nvCxnSpPr>
        <p:spPr>
          <a:xfrm>
            <a:off x="6687375" y="5728667"/>
            <a:ext cx="570000" cy="38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>
            <a:stCxn id="319" idx="3"/>
            <a:endCxn id="318" idx="1"/>
          </p:cNvCxnSpPr>
          <p:nvPr/>
        </p:nvCxnSpPr>
        <p:spPr>
          <a:xfrm>
            <a:off x="6687375" y="5728667"/>
            <a:ext cx="570000" cy="71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4" name="Shape 324"/>
          <p:cNvSpPr txBox="1"/>
          <p:nvPr/>
        </p:nvSpPr>
        <p:spPr>
          <a:xfrm>
            <a:off x="5858774" y="4393867"/>
            <a:ext cx="790200" cy="27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274E13"/>
                </a:solidFill>
              </a:rPr>
              <a:t>Active Ingredient</a:t>
            </a:r>
          </a:p>
        </p:txBody>
      </p:sp>
      <p:cxnSp>
        <p:nvCxnSpPr>
          <p:cNvPr id="325" name="Shape 325"/>
          <p:cNvCxnSpPr>
            <a:stCxn id="324" idx="3"/>
            <a:endCxn id="313" idx="1"/>
          </p:cNvCxnSpPr>
          <p:nvPr/>
        </p:nvCxnSpPr>
        <p:spPr>
          <a:xfrm rot="10800000" flipH="1">
            <a:off x="6648974" y="4431867"/>
            <a:ext cx="608400" cy="100400"/>
          </a:xfrm>
          <a:prstGeom prst="straightConnector1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56779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86689"/>
            <a:ext cx="8509103" cy="4809129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Organize additional information on ingredients (SSG1).</a:t>
            </a:r>
          </a:p>
          <a:p>
            <a:pPr lvl="1"/>
            <a:r>
              <a:rPr lang="en-US" altLang="en-US" dirty="0"/>
              <a:t>Need to describe multiple substance ingredients (Simethicone, Colorants, Flavors)</a:t>
            </a:r>
          </a:p>
          <a:p>
            <a:pPr lvl="1"/>
            <a:r>
              <a:rPr lang="en-US" altLang="en-US" dirty="0"/>
              <a:t>Need to describe extracts (allergenic and herbal extracts, tinctures)</a:t>
            </a:r>
          </a:p>
          <a:p>
            <a:pPr lvl="1"/>
            <a:r>
              <a:rPr lang="en-US" altLang="en-US" dirty="0"/>
              <a:t>Need to distinguish materials that differ by physical form or critical properties (Polymorphs, Flowability, Compressibility)</a:t>
            </a:r>
          </a:p>
          <a:p>
            <a:pPr lvl="1"/>
            <a:r>
              <a:rPr lang="en-US" altLang="en-US" dirty="0"/>
              <a:t>Just starting to implement this at FDA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alt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2800" b="1" dirty="0"/>
              <a:t>	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0669"/>
            <a:ext cx="8509103" cy="926020"/>
          </a:xfrm>
        </p:spPr>
        <p:txBody>
          <a:bodyPr/>
          <a:lstStyle/>
          <a:p>
            <a:r>
              <a:rPr lang="en-US" altLang="en-US" sz="3200" b="1" dirty="0"/>
              <a:t>Need for Specified Substance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1296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86689"/>
            <a:ext cx="8509103" cy="4809129"/>
          </a:xfrm>
        </p:spPr>
        <p:txBody>
          <a:bodyPr/>
          <a:lstStyle/>
          <a:p>
            <a:pPr lvl="1"/>
            <a:r>
              <a:rPr lang="en-US" altLang="en-US" dirty="0"/>
              <a:t>Need to tie material to a manufacturer and a process (SSG2 and SSG4)</a:t>
            </a:r>
          </a:p>
          <a:p>
            <a:pPr lvl="1"/>
            <a:r>
              <a:rPr lang="en-US" altLang="en-US" dirty="0"/>
              <a:t>Need to tie material to a specific grade (SSG3)</a:t>
            </a:r>
          </a:p>
          <a:p>
            <a:pPr lvl="1"/>
            <a:r>
              <a:rPr lang="en-US" altLang="en-US" dirty="0"/>
              <a:t>Need to obtain specification information (SSG4)</a:t>
            </a:r>
          </a:p>
          <a:p>
            <a:pPr lvl="1"/>
            <a:r>
              <a:rPr lang="en-US" altLang="en-US" dirty="0"/>
              <a:t>Need to obtain information about processing materials (SSG4)</a:t>
            </a:r>
          </a:p>
          <a:p>
            <a:pPr lvl="1"/>
            <a:r>
              <a:rPr lang="en-US" altLang="en-US" dirty="0"/>
              <a:t>Need to establish and monitor the supply chain (SSG2)</a:t>
            </a:r>
          </a:p>
          <a:p>
            <a:pPr lvl="1"/>
            <a:r>
              <a:rPr lang="en-US" altLang="en-US" dirty="0"/>
              <a:t>Manufacturing and specifications were separated out in ISO version 2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0669"/>
            <a:ext cx="8509103" cy="926020"/>
          </a:xfrm>
        </p:spPr>
        <p:txBody>
          <a:bodyPr/>
          <a:lstStyle/>
          <a:p>
            <a:r>
              <a:rPr lang="en-US" altLang="en-US" sz="3200" b="1" dirty="0"/>
              <a:t>Need for Specified Substance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692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17449" y="0"/>
            <a:ext cx="8509103" cy="926020"/>
          </a:xfrm>
        </p:spPr>
        <p:txBody>
          <a:bodyPr/>
          <a:lstStyle/>
          <a:p>
            <a:r>
              <a:rPr lang="en-US" altLang="en-US" sz="3200" dirty="0">
                <a:latin typeface="Century Gothic" panose="020B0502020202020204" pitchFamily="34" charset="0"/>
              </a:rPr>
              <a:t>Specified Substance</a:t>
            </a:r>
            <a:endParaRPr lang="en-US" altLang="en-US" sz="40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9" y="1349829"/>
            <a:ext cx="6731757" cy="48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3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378909"/>
            <a:ext cx="8509103" cy="926020"/>
          </a:xfrm>
        </p:spPr>
        <p:txBody>
          <a:bodyPr/>
          <a:lstStyle/>
          <a:p>
            <a:r>
              <a:rPr lang="en-US" altLang="en-US" dirty="0"/>
              <a:t>Outline of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06063"/>
            <a:ext cx="8509103" cy="46897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Organizing Information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IDMP Standard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What is a substance</a:t>
            </a:r>
          </a:p>
          <a:p>
            <a:pPr>
              <a:lnSpc>
                <a:spcPct val="90000"/>
              </a:lnSpc>
            </a:pPr>
            <a:r>
              <a:rPr lang="en-US" altLang="en-US" dirty="0" err="1"/>
              <a:t>GInAS</a:t>
            </a:r>
            <a:r>
              <a:rPr lang="en-US" altLang="en-US" dirty="0"/>
              <a:t>/GSRS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Status of Development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Adverse Event Data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5339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48" y="-27710"/>
            <a:ext cx="9144000" cy="926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" panose="02040604050505020304" pitchFamily="18" charset="0"/>
              </a:rPr>
              <a:t>What is the GSRS?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8" name="Textbox holder"/>
          <p:cNvSpPr>
            <a:spLocks noChangeArrowheads="1"/>
          </p:cNvSpPr>
          <p:nvPr/>
        </p:nvSpPr>
        <p:spPr bwMode="auto">
          <a:xfrm>
            <a:off x="1386808" y="4588563"/>
            <a:ext cx="6360831" cy="2126184"/>
          </a:xfrm>
          <a:prstGeom prst="rect">
            <a:avLst/>
          </a:prstGeom>
          <a:solidFill>
            <a:srgbClr val="FFFFFF"/>
          </a:solidFill>
          <a:ln w="3175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imeline Line"/>
          <p:cNvSpPr>
            <a:spLocks noChangeShapeType="1"/>
          </p:cNvSpPr>
          <p:nvPr/>
        </p:nvSpPr>
        <p:spPr bwMode="auto">
          <a:xfrm>
            <a:off x="1131992" y="4368785"/>
            <a:ext cx="6865686" cy="0"/>
          </a:xfrm>
          <a:prstGeom prst="line">
            <a:avLst/>
          </a:prstGeom>
          <a:noFill/>
          <a:ln w="3175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1" name="Check Circle 1"/>
          <p:cNvSpPr>
            <a:spLocks noChangeArrowheads="1"/>
          </p:cNvSpPr>
          <p:nvPr/>
        </p:nvSpPr>
        <p:spPr bwMode="auto">
          <a:xfrm>
            <a:off x="1248251" y="2789062"/>
            <a:ext cx="477780" cy="47778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2" name="Checkmark 1"/>
          <p:cNvSpPr>
            <a:spLocks/>
          </p:cNvSpPr>
          <p:nvPr/>
        </p:nvSpPr>
        <p:spPr bwMode="auto">
          <a:xfrm>
            <a:off x="1386808" y="2969022"/>
            <a:ext cx="200668" cy="154482"/>
          </a:xfrm>
          <a:custGeom>
            <a:avLst/>
            <a:gdLst>
              <a:gd name="T0" fmla="*/ 124 w 126"/>
              <a:gd name="T1" fmla="*/ 24 h 97"/>
              <a:gd name="T2" fmla="*/ 65 w 126"/>
              <a:gd name="T3" fmla="*/ 83 h 97"/>
              <a:gd name="T4" fmla="*/ 54 w 126"/>
              <a:gd name="T5" fmla="*/ 95 h 97"/>
              <a:gd name="T6" fmla="*/ 48 w 126"/>
              <a:gd name="T7" fmla="*/ 97 h 97"/>
              <a:gd name="T8" fmla="*/ 43 w 126"/>
              <a:gd name="T9" fmla="*/ 95 h 97"/>
              <a:gd name="T10" fmla="*/ 32 w 126"/>
              <a:gd name="T11" fmla="*/ 83 h 97"/>
              <a:gd name="T12" fmla="*/ 2 w 126"/>
              <a:gd name="T13" fmla="*/ 54 h 97"/>
              <a:gd name="T14" fmla="*/ 0 w 126"/>
              <a:gd name="T15" fmla="*/ 48 h 97"/>
              <a:gd name="T16" fmla="*/ 2 w 126"/>
              <a:gd name="T17" fmla="*/ 43 h 97"/>
              <a:gd name="T18" fmla="*/ 13 w 126"/>
              <a:gd name="T19" fmla="*/ 32 h 97"/>
              <a:gd name="T20" fmla="*/ 19 w 126"/>
              <a:gd name="T21" fmla="*/ 29 h 97"/>
              <a:gd name="T22" fmla="*/ 24 w 126"/>
              <a:gd name="T23" fmla="*/ 32 h 97"/>
              <a:gd name="T24" fmla="*/ 48 w 126"/>
              <a:gd name="T25" fmla="*/ 56 h 97"/>
              <a:gd name="T26" fmla="*/ 102 w 126"/>
              <a:gd name="T27" fmla="*/ 2 h 97"/>
              <a:gd name="T28" fmla="*/ 107 w 126"/>
              <a:gd name="T29" fmla="*/ 0 h 97"/>
              <a:gd name="T30" fmla="*/ 113 w 126"/>
              <a:gd name="T31" fmla="*/ 2 h 97"/>
              <a:gd name="T32" fmla="*/ 124 w 126"/>
              <a:gd name="T33" fmla="*/ 13 h 97"/>
              <a:gd name="T34" fmla="*/ 126 w 126"/>
              <a:gd name="T35" fmla="*/ 19 h 97"/>
              <a:gd name="T36" fmla="*/ 124 w 126"/>
              <a:gd name="T37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" h="97">
                <a:moveTo>
                  <a:pt x="124" y="24"/>
                </a:moveTo>
                <a:cubicBezTo>
                  <a:pt x="65" y="83"/>
                  <a:pt x="65" y="83"/>
                  <a:pt x="65" y="83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96"/>
                  <a:pt x="50" y="97"/>
                  <a:pt x="48" y="97"/>
                </a:cubicBezTo>
                <a:cubicBezTo>
                  <a:pt x="46" y="97"/>
                  <a:pt x="44" y="96"/>
                  <a:pt x="43" y="95"/>
                </a:cubicBezTo>
                <a:cubicBezTo>
                  <a:pt x="32" y="83"/>
                  <a:pt x="32" y="83"/>
                  <a:pt x="32" y="83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2"/>
                  <a:pt x="0" y="50"/>
                  <a:pt x="0" y="48"/>
                </a:cubicBezTo>
                <a:cubicBezTo>
                  <a:pt x="0" y="46"/>
                  <a:pt x="1" y="44"/>
                  <a:pt x="2" y="43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21" y="29"/>
                  <a:pt x="23" y="30"/>
                  <a:pt x="24" y="32"/>
                </a:cubicBezTo>
                <a:cubicBezTo>
                  <a:pt x="48" y="56"/>
                  <a:pt x="48" y="56"/>
                  <a:pt x="48" y="56"/>
                </a:cubicBezTo>
                <a:cubicBezTo>
                  <a:pt x="102" y="2"/>
                  <a:pt x="102" y="2"/>
                  <a:pt x="102" y="2"/>
                </a:cubicBezTo>
                <a:cubicBezTo>
                  <a:pt x="103" y="1"/>
                  <a:pt x="105" y="0"/>
                  <a:pt x="107" y="0"/>
                </a:cubicBezTo>
                <a:cubicBezTo>
                  <a:pt x="109" y="0"/>
                  <a:pt x="111" y="1"/>
                  <a:pt x="113" y="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5" y="15"/>
                  <a:pt x="126" y="17"/>
                  <a:pt x="126" y="19"/>
                </a:cubicBezTo>
                <a:cubicBezTo>
                  <a:pt x="126" y="21"/>
                  <a:pt x="125" y="23"/>
                  <a:pt x="124" y="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3" name="Check Circle 2"/>
          <p:cNvSpPr>
            <a:spLocks noChangeArrowheads="1"/>
          </p:cNvSpPr>
          <p:nvPr/>
        </p:nvSpPr>
        <p:spPr bwMode="auto">
          <a:xfrm>
            <a:off x="2768342" y="1954531"/>
            <a:ext cx="476187" cy="47618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Century Gothic" panose="020B0502020202020204" pitchFamily="34" charset="0"/>
            </a:endParaRPr>
          </a:p>
        </p:txBody>
      </p:sp>
      <p:sp>
        <p:nvSpPr>
          <p:cNvPr id="34" name="Checkmark 2"/>
          <p:cNvSpPr>
            <a:spLocks/>
          </p:cNvSpPr>
          <p:nvPr/>
        </p:nvSpPr>
        <p:spPr bwMode="auto">
          <a:xfrm>
            <a:off x="2918004" y="2087178"/>
            <a:ext cx="200668" cy="152889"/>
          </a:xfrm>
          <a:custGeom>
            <a:avLst/>
            <a:gdLst>
              <a:gd name="T0" fmla="*/ 124 w 127"/>
              <a:gd name="T1" fmla="*/ 24 h 97"/>
              <a:gd name="T2" fmla="*/ 65 w 127"/>
              <a:gd name="T3" fmla="*/ 83 h 97"/>
              <a:gd name="T4" fmla="*/ 54 w 127"/>
              <a:gd name="T5" fmla="*/ 95 h 97"/>
              <a:gd name="T6" fmla="*/ 48 w 127"/>
              <a:gd name="T7" fmla="*/ 97 h 97"/>
              <a:gd name="T8" fmla="*/ 43 w 127"/>
              <a:gd name="T9" fmla="*/ 95 h 97"/>
              <a:gd name="T10" fmla="*/ 32 w 127"/>
              <a:gd name="T11" fmla="*/ 83 h 97"/>
              <a:gd name="T12" fmla="*/ 2 w 127"/>
              <a:gd name="T13" fmla="*/ 54 h 97"/>
              <a:gd name="T14" fmla="*/ 0 w 127"/>
              <a:gd name="T15" fmla="*/ 48 h 97"/>
              <a:gd name="T16" fmla="*/ 2 w 127"/>
              <a:gd name="T17" fmla="*/ 43 h 97"/>
              <a:gd name="T18" fmla="*/ 13 w 127"/>
              <a:gd name="T19" fmla="*/ 32 h 97"/>
              <a:gd name="T20" fmla="*/ 19 w 127"/>
              <a:gd name="T21" fmla="*/ 29 h 97"/>
              <a:gd name="T22" fmla="*/ 24 w 127"/>
              <a:gd name="T23" fmla="*/ 32 h 97"/>
              <a:gd name="T24" fmla="*/ 48 w 127"/>
              <a:gd name="T25" fmla="*/ 56 h 97"/>
              <a:gd name="T26" fmla="*/ 102 w 127"/>
              <a:gd name="T27" fmla="*/ 2 h 97"/>
              <a:gd name="T28" fmla="*/ 108 w 127"/>
              <a:gd name="T29" fmla="*/ 0 h 97"/>
              <a:gd name="T30" fmla="*/ 113 w 127"/>
              <a:gd name="T31" fmla="*/ 2 h 97"/>
              <a:gd name="T32" fmla="*/ 124 w 127"/>
              <a:gd name="T33" fmla="*/ 13 h 97"/>
              <a:gd name="T34" fmla="*/ 127 w 127"/>
              <a:gd name="T35" fmla="*/ 19 h 97"/>
              <a:gd name="T36" fmla="*/ 124 w 127"/>
              <a:gd name="T37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7" h="97">
                <a:moveTo>
                  <a:pt x="124" y="24"/>
                </a:moveTo>
                <a:cubicBezTo>
                  <a:pt x="65" y="83"/>
                  <a:pt x="65" y="83"/>
                  <a:pt x="65" y="83"/>
                </a:cubicBezTo>
                <a:cubicBezTo>
                  <a:pt x="54" y="95"/>
                  <a:pt x="54" y="95"/>
                  <a:pt x="54" y="95"/>
                </a:cubicBezTo>
                <a:cubicBezTo>
                  <a:pt x="53" y="96"/>
                  <a:pt x="51" y="97"/>
                  <a:pt x="48" y="97"/>
                </a:cubicBezTo>
                <a:cubicBezTo>
                  <a:pt x="46" y="97"/>
                  <a:pt x="44" y="96"/>
                  <a:pt x="43" y="95"/>
                </a:cubicBezTo>
                <a:cubicBezTo>
                  <a:pt x="32" y="83"/>
                  <a:pt x="32" y="83"/>
                  <a:pt x="32" y="83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2"/>
                  <a:pt x="0" y="50"/>
                  <a:pt x="0" y="48"/>
                </a:cubicBezTo>
                <a:cubicBezTo>
                  <a:pt x="0" y="46"/>
                  <a:pt x="1" y="44"/>
                  <a:pt x="2" y="43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21" y="29"/>
                  <a:pt x="23" y="30"/>
                  <a:pt x="24" y="32"/>
                </a:cubicBezTo>
                <a:cubicBezTo>
                  <a:pt x="48" y="56"/>
                  <a:pt x="48" y="56"/>
                  <a:pt x="48" y="56"/>
                </a:cubicBezTo>
                <a:cubicBezTo>
                  <a:pt x="102" y="2"/>
                  <a:pt x="102" y="2"/>
                  <a:pt x="102" y="2"/>
                </a:cubicBezTo>
                <a:cubicBezTo>
                  <a:pt x="104" y="1"/>
                  <a:pt x="106" y="0"/>
                  <a:pt x="108" y="0"/>
                </a:cubicBezTo>
                <a:cubicBezTo>
                  <a:pt x="110" y="0"/>
                  <a:pt x="112" y="1"/>
                  <a:pt x="113" y="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6" y="15"/>
                  <a:pt x="127" y="17"/>
                  <a:pt x="127" y="19"/>
                </a:cubicBezTo>
                <a:cubicBezTo>
                  <a:pt x="127" y="21"/>
                  <a:pt x="126" y="23"/>
                  <a:pt x="124" y="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5" name="Check Circle 3"/>
          <p:cNvSpPr>
            <a:spLocks noChangeArrowheads="1"/>
          </p:cNvSpPr>
          <p:nvPr/>
        </p:nvSpPr>
        <p:spPr bwMode="auto">
          <a:xfrm>
            <a:off x="4351758" y="1317235"/>
            <a:ext cx="449903" cy="477780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6" name="Checkmark 3"/>
          <p:cNvSpPr>
            <a:spLocks/>
          </p:cNvSpPr>
          <p:nvPr/>
        </p:nvSpPr>
        <p:spPr bwMode="auto">
          <a:xfrm>
            <a:off x="4471667" y="1467964"/>
            <a:ext cx="200668" cy="154482"/>
          </a:xfrm>
          <a:custGeom>
            <a:avLst/>
            <a:gdLst>
              <a:gd name="T0" fmla="*/ 124 w 126"/>
              <a:gd name="T1" fmla="*/ 24 h 97"/>
              <a:gd name="T2" fmla="*/ 65 w 126"/>
              <a:gd name="T3" fmla="*/ 83 h 97"/>
              <a:gd name="T4" fmla="*/ 54 w 126"/>
              <a:gd name="T5" fmla="*/ 95 h 97"/>
              <a:gd name="T6" fmla="*/ 48 w 126"/>
              <a:gd name="T7" fmla="*/ 97 h 97"/>
              <a:gd name="T8" fmla="*/ 43 w 126"/>
              <a:gd name="T9" fmla="*/ 95 h 97"/>
              <a:gd name="T10" fmla="*/ 32 w 126"/>
              <a:gd name="T11" fmla="*/ 83 h 97"/>
              <a:gd name="T12" fmla="*/ 2 w 126"/>
              <a:gd name="T13" fmla="*/ 54 h 97"/>
              <a:gd name="T14" fmla="*/ 0 w 126"/>
              <a:gd name="T15" fmla="*/ 48 h 97"/>
              <a:gd name="T16" fmla="*/ 2 w 126"/>
              <a:gd name="T17" fmla="*/ 43 h 97"/>
              <a:gd name="T18" fmla="*/ 13 w 126"/>
              <a:gd name="T19" fmla="*/ 32 h 97"/>
              <a:gd name="T20" fmla="*/ 19 w 126"/>
              <a:gd name="T21" fmla="*/ 29 h 97"/>
              <a:gd name="T22" fmla="*/ 24 w 126"/>
              <a:gd name="T23" fmla="*/ 32 h 97"/>
              <a:gd name="T24" fmla="*/ 48 w 126"/>
              <a:gd name="T25" fmla="*/ 56 h 97"/>
              <a:gd name="T26" fmla="*/ 102 w 126"/>
              <a:gd name="T27" fmla="*/ 2 h 97"/>
              <a:gd name="T28" fmla="*/ 107 w 126"/>
              <a:gd name="T29" fmla="*/ 0 h 97"/>
              <a:gd name="T30" fmla="*/ 113 w 126"/>
              <a:gd name="T31" fmla="*/ 2 h 97"/>
              <a:gd name="T32" fmla="*/ 124 w 126"/>
              <a:gd name="T33" fmla="*/ 13 h 97"/>
              <a:gd name="T34" fmla="*/ 126 w 126"/>
              <a:gd name="T35" fmla="*/ 19 h 97"/>
              <a:gd name="T36" fmla="*/ 124 w 126"/>
              <a:gd name="T37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" h="97">
                <a:moveTo>
                  <a:pt x="124" y="24"/>
                </a:moveTo>
                <a:cubicBezTo>
                  <a:pt x="65" y="83"/>
                  <a:pt x="65" y="83"/>
                  <a:pt x="65" y="83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96"/>
                  <a:pt x="50" y="97"/>
                  <a:pt x="48" y="97"/>
                </a:cubicBezTo>
                <a:cubicBezTo>
                  <a:pt x="46" y="97"/>
                  <a:pt x="44" y="96"/>
                  <a:pt x="43" y="95"/>
                </a:cubicBezTo>
                <a:cubicBezTo>
                  <a:pt x="32" y="83"/>
                  <a:pt x="32" y="83"/>
                  <a:pt x="32" y="83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2"/>
                  <a:pt x="0" y="50"/>
                  <a:pt x="0" y="48"/>
                </a:cubicBezTo>
                <a:cubicBezTo>
                  <a:pt x="0" y="46"/>
                  <a:pt x="1" y="44"/>
                  <a:pt x="2" y="43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21" y="29"/>
                  <a:pt x="23" y="30"/>
                  <a:pt x="24" y="32"/>
                </a:cubicBezTo>
                <a:cubicBezTo>
                  <a:pt x="48" y="56"/>
                  <a:pt x="48" y="56"/>
                  <a:pt x="48" y="56"/>
                </a:cubicBezTo>
                <a:cubicBezTo>
                  <a:pt x="102" y="2"/>
                  <a:pt x="102" y="2"/>
                  <a:pt x="102" y="2"/>
                </a:cubicBezTo>
                <a:cubicBezTo>
                  <a:pt x="103" y="1"/>
                  <a:pt x="105" y="0"/>
                  <a:pt x="107" y="0"/>
                </a:cubicBezTo>
                <a:cubicBezTo>
                  <a:pt x="109" y="0"/>
                  <a:pt x="111" y="1"/>
                  <a:pt x="113" y="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5" y="15"/>
                  <a:pt x="126" y="17"/>
                  <a:pt x="126" y="19"/>
                </a:cubicBezTo>
                <a:cubicBezTo>
                  <a:pt x="126" y="21"/>
                  <a:pt x="125" y="23"/>
                  <a:pt x="124" y="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7" name="Check Circle 4"/>
          <p:cNvSpPr>
            <a:spLocks noChangeArrowheads="1"/>
          </p:cNvSpPr>
          <p:nvPr/>
        </p:nvSpPr>
        <p:spPr bwMode="auto">
          <a:xfrm>
            <a:off x="5889016" y="1951968"/>
            <a:ext cx="476187" cy="476187"/>
          </a:xfrm>
          <a:prstGeom prst="ellipse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8" name="Checkmark 4"/>
          <p:cNvSpPr>
            <a:spLocks/>
          </p:cNvSpPr>
          <p:nvPr/>
        </p:nvSpPr>
        <p:spPr bwMode="auto">
          <a:xfrm>
            <a:off x="6045770" y="2127885"/>
            <a:ext cx="200668" cy="152889"/>
          </a:xfrm>
          <a:custGeom>
            <a:avLst/>
            <a:gdLst>
              <a:gd name="T0" fmla="*/ 125 w 127"/>
              <a:gd name="T1" fmla="*/ 24 h 97"/>
              <a:gd name="T2" fmla="*/ 66 w 127"/>
              <a:gd name="T3" fmla="*/ 83 h 97"/>
              <a:gd name="T4" fmla="*/ 55 w 127"/>
              <a:gd name="T5" fmla="*/ 95 h 97"/>
              <a:gd name="T6" fmla="*/ 49 w 127"/>
              <a:gd name="T7" fmla="*/ 97 h 97"/>
              <a:gd name="T8" fmla="*/ 43 w 127"/>
              <a:gd name="T9" fmla="*/ 95 h 97"/>
              <a:gd name="T10" fmla="*/ 32 w 127"/>
              <a:gd name="T11" fmla="*/ 83 h 97"/>
              <a:gd name="T12" fmla="*/ 3 w 127"/>
              <a:gd name="T13" fmla="*/ 54 h 97"/>
              <a:gd name="T14" fmla="*/ 0 w 127"/>
              <a:gd name="T15" fmla="*/ 48 h 97"/>
              <a:gd name="T16" fmla="*/ 3 w 127"/>
              <a:gd name="T17" fmla="*/ 43 h 97"/>
              <a:gd name="T18" fmla="*/ 14 w 127"/>
              <a:gd name="T19" fmla="*/ 32 h 97"/>
              <a:gd name="T20" fmla="*/ 19 w 127"/>
              <a:gd name="T21" fmla="*/ 29 h 97"/>
              <a:gd name="T22" fmla="*/ 25 w 127"/>
              <a:gd name="T23" fmla="*/ 32 h 97"/>
              <a:gd name="T24" fmla="*/ 49 w 127"/>
              <a:gd name="T25" fmla="*/ 56 h 97"/>
              <a:gd name="T26" fmla="*/ 103 w 127"/>
              <a:gd name="T27" fmla="*/ 2 h 97"/>
              <a:gd name="T28" fmla="*/ 108 w 127"/>
              <a:gd name="T29" fmla="*/ 0 h 97"/>
              <a:gd name="T30" fmla="*/ 114 w 127"/>
              <a:gd name="T31" fmla="*/ 2 h 97"/>
              <a:gd name="T32" fmla="*/ 125 w 127"/>
              <a:gd name="T33" fmla="*/ 13 h 97"/>
              <a:gd name="T34" fmla="*/ 127 w 127"/>
              <a:gd name="T35" fmla="*/ 19 h 97"/>
              <a:gd name="T36" fmla="*/ 125 w 127"/>
              <a:gd name="T37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7" h="97">
                <a:moveTo>
                  <a:pt x="125" y="24"/>
                </a:moveTo>
                <a:cubicBezTo>
                  <a:pt x="66" y="83"/>
                  <a:pt x="66" y="83"/>
                  <a:pt x="66" y="83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6"/>
                  <a:pt x="51" y="97"/>
                  <a:pt x="49" y="97"/>
                </a:cubicBezTo>
                <a:cubicBezTo>
                  <a:pt x="47" y="97"/>
                  <a:pt x="45" y="96"/>
                  <a:pt x="43" y="95"/>
                </a:cubicBezTo>
                <a:cubicBezTo>
                  <a:pt x="32" y="83"/>
                  <a:pt x="32" y="83"/>
                  <a:pt x="32" y="83"/>
                </a:cubicBezTo>
                <a:cubicBezTo>
                  <a:pt x="3" y="54"/>
                  <a:pt x="3" y="54"/>
                  <a:pt x="3" y="54"/>
                </a:cubicBezTo>
                <a:cubicBezTo>
                  <a:pt x="1" y="52"/>
                  <a:pt x="0" y="50"/>
                  <a:pt x="0" y="48"/>
                </a:cubicBezTo>
                <a:cubicBezTo>
                  <a:pt x="0" y="46"/>
                  <a:pt x="1" y="44"/>
                  <a:pt x="3" y="43"/>
                </a:cubicBezTo>
                <a:cubicBezTo>
                  <a:pt x="14" y="32"/>
                  <a:pt x="14" y="32"/>
                  <a:pt x="14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21" y="29"/>
                  <a:pt x="23" y="30"/>
                  <a:pt x="25" y="32"/>
                </a:cubicBezTo>
                <a:cubicBezTo>
                  <a:pt x="49" y="56"/>
                  <a:pt x="49" y="56"/>
                  <a:pt x="49" y="56"/>
                </a:cubicBezTo>
                <a:cubicBezTo>
                  <a:pt x="103" y="2"/>
                  <a:pt x="103" y="2"/>
                  <a:pt x="103" y="2"/>
                </a:cubicBezTo>
                <a:cubicBezTo>
                  <a:pt x="104" y="1"/>
                  <a:pt x="106" y="0"/>
                  <a:pt x="108" y="0"/>
                </a:cubicBezTo>
                <a:cubicBezTo>
                  <a:pt x="110" y="0"/>
                  <a:pt x="112" y="1"/>
                  <a:pt x="114" y="2"/>
                </a:cubicBezTo>
                <a:cubicBezTo>
                  <a:pt x="125" y="13"/>
                  <a:pt x="125" y="13"/>
                  <a:pt x="125" y="13"/>
                </a:cubicBezTo>
                <a:cubicBezTo>
                  <a:pt x="126" y="15"/>
                  <a:pt x="127" y="17"/>
                  <a:pt x="127" y="19"/>
                </a:cubicBezTo>
                <a:cubicBezTo>
                  <a:pt x="127" y="21"/>
                  <a:pt x="126" y="23"/>
                  <a:pt x="125" y="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39" name="Check Circle 5"/>
          <p:cNvSpPr>
            <a:spLocks noChangeArrowheads="1"/>
          </p:cNvSpPr>
          <p:nvPr/>
        </p:nvSpPr>
        <p:spPr bwMode="auto">
          <a:xfrm>
            <a:off x="7413194" y="2570040"/>
            <a:ext cx="477780" cy="477780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40" name="Checkmark 5"/>
          <p:cNvSpPr>
            <a:spLocks/>
          </p:cNvSpPr>
          <p:nvPr/>
        </p:nvSpPr>
        <p:spPr bwMode="auto">
          <a:xfrm>
            <a:off x="7551750" y="2740450"/>
            <a:ext cx="200668" cy="154482"/>
          </a:xfrm>
          <a:custGeom>
            <a:avLst/>
            <a:gdLst>
              <a:gd name="T0" fmla="*/ 124 w 126"/>
              <a:gd name="T1" fmla="*/ 24 h 97"/>
              <a:gd name="T2" fmla="*/ 65 w 126"/>
              <a:gd name="T3" fmla="*/ 83 h 97"/>
              <a:gd name="T4" fmla="*/ 54 w 126"/>
              <a:gd name="T5" fmla="*/ 95 h 97"/>
              <a:gd name="T6" fmla="*/ 48 w 126"/>
              <a:gd name="T7" fmla="*/ 97 h 97"/>
              <a:gd name="T8" fmla="*/ 43 w 126"/>
              <a:gd name="T9" fmla="*/ 95 h 97"/>
              <a:gd name="T10" fmla="*/ 32 w 126"/>
              <a:gd name="T11" fmla="*/ 83 h 97"/>
              <a:gd name="T12" fmla="*/ 2 w 126"/>
              <a:gd name="T13" fmla="*/ 54 h 97"/>
              <a:gd name="T14" fmla="*/ 0 w 126"/>
              <a:gd name="T15" fmla="*/ 48 h 97"/>
              <a:gd name="T16" fmla="*/ 2 w 126"/>
              <a:gd name="T17" fmla="*/ 43 h 97"/>
              <a:gd name="T18" fmla="*/ 13 w 126"/>
              <a:gd name="T19" fmla="*/ 32 h 97"/>
              <a:gd name="T20" fmla="*/ 19 w 126"/>
              <a:gd name="T21" fmla="*/ 29 h 97"/>
              <a:gd name="T22" fmla="*/ 24 w 126"/>
              <a:gd name="T23" fmla="*/ 32 h 97"/>
              <a:gd name="T24" fmla="*/ 48 w 126"/>
              <a:gd name="T25" fmla="*/ 56 h 97"/>
              <a:gd name="T26" fmla="*/ 102 w 126"/>
              <a:gd name="T27" fmla="*/ 2 h 97"/>
              <a:gd name="T28" fmla="*/ 107 w 126"/>
              <a:gd name="T29" fmla="*/ 0 h 97"/>
              <a:gd name="T30" fmla="*/ 113 w 126"/>
              <a:gd name="T31" fmla="*/ 2 h 97"/>
              <a:gd name="T32" fmla="*/ 124 w 126"/>
              <a:gd name="T33" fmla="*/ 13 h 97"/>
              <a:gd name="T34" fmla="*/ 126 w 126"/>
              <a:gd name="T35" fmla="*/ 19 h 97"/>
              <a:gd name="T36" fmla="*/ 124 w 126"/>
              <a:gd name="T37" fmla="*/ 2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" h="97">
                <a:moveTo>
                  <a:pt x="124" y="24"/>
                </a:moveTo>
                <a:cubicBezTo>
                  <a:pt x="65" y="83"/>
                  <a:pt x="65" y="83"/>
                  <a:pt x="65" y="83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96"/>
                  <a:pt x="50" y="97"/>
                  <a:pt x="48" y="97"/>
                </a:cubicBezTo>
                <a:cubicBezTo>
                  <a:pt x="46" y="97"/>
                  <a:pt x="44" y="96"/>
                  <a:pt x="43" y="95"/>
                </a:cubicBezTo>
                <a:cubicBezTo>
                  <a:pt x="32" y="83"/>
                  <a:pt x="32" y="83"/>
                  <a:pt x="32" y="83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2"/>
                  <a:pt x="0" y="50"/>
                  <a:pt x="0" y="48"/>
                </a:cubicBezTo>
                <a:cubicBezTo>
                  <a:pt x="0" y="46"/>
                  <a:pt x="1" y="44"/>
                  <a:pt x="2" y="43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21" y="29"/>
                  <a:pt x="23" y="30"/>
                  <a:pt x="24" y="32"/>
                </a:cubicBezTo>
                <a:cubicBezTo>
                  <a:pt x="48" y="56"/>
                  <a:pt x="48" y="56"/>
                  <a:pt x="48" y="56"/>
                </a:cubicBezTo>
                <a:cubicBezTo>
                  <a:pt x="102" y="2"/>
                  <a:pt x="102" y="2"/>
                  <a:pt x="102" y="2"/>
                </a:cubicBezTo>
                <a:cubicBezTo>
                  <a:pt x="103" y="1"/>
                  <a:pt x="105" y="0"/>
                  <a:pt x="107" y="0"/>
                </a:cubicBezTo>
                <a:cubicBezTo>
                  <a:pt x="109" y="0"/>
                  <a:pt x="111" y="1"/>
                  <a:pt x="113" y="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5" y="15"/>
                  <a:pt x="126" y="17"/>
                  <a:pt x="126" y="19"/>
                </a:cubicBezTo>
                <a:cubicBezTo>
                  <a:pt x="126" y="21"/>
                  <a:pt x="125" y="23"/>
                  <a:pt x="124" y="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41" name="Data Text 1"/>
          <p:cNvSpPr>
            <a:spLocks noChangeArrowheads="1"/>
          </p:cNvSpPr>
          <p:nvPr/>
        </p:nvSpPr>
        <p:spPr bwMode="auto">
          <a:xfrm>
            <a:off x="767091" y="2543077"/>
            <a:ext cx="143949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100" dirty="0">
                <a:latin typeface="Century Gothic" panose="020B0502020202020204" pitchFamily="34" charset="0"/>
              </a:rPr>
              <a:t>Registers and defines</a:t>
            </a:r>
            <a:endParaRPr lang="en-US" altLang="en-US" sz="11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Data Text 2"/>
          <p:cNvSpPr>
            <a:spLocks noChangeArrowheads="1"/>
          </p:cNvSpPr>
          <p:nvPr/>
        </p:nvSpPr>
        <p:spPr bwMode="auto">
          <a:xfrm>
            <a:off x="1681774" y="1761274"/>
            <a:ext cx="26305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100" dirty="0">
                <a:latin typeface="Century Gothic" panose="020B0502020202020204" pitchFamily="34" charset="0"/>
              </a:rPr>
              <a:t>Compliant with the ISO IDMP Standard</a:t>
            </a:r>
            <a:endParaRPr lang="en-US" altLang="en-US" sz="11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Data Text 3"/>
          <p:cNvSpPr>
            <a:spLocks noChangeArrowheads="1"/>
          </p:cNvSpPr>
          <p:nvPr/>
        </p:nvSpPr>
        <p:spPr bwMode="auto">
          <a:xfrm>
            <a:off x="2907305" y="1103231"/>
            <a:ext cx="332302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100" dirty="0">
                <a:latin typeface="Century Gothic" panose="020B0502020202020204" pitchFamily="34" charset="0"/>
              </a:rPr>
              <a:t>Assigns permanent UNII code to each substance</a:t>
            </a:r>
            <a:endParaRPr lang="en-US" altLang="en-US" sz="11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ata Text 4"/>
          <p:cNvSpPr>
            <a:spLocks noChangeArrowheads="1"/>
          </p:cNvSpPr>
          <p:nvPr/>
        </p:nvSpPr>
        <p:spPr bwMode="auto">
          <a:xfrm>
            <a:off x="5264647" y="1713604"/>
            <a:ext cx="124873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100" dirty="0">
                <a:latin typeface="Century Gothic" panose="020B0502020202020204" pitchFamily="34" charset="0"/>
              </a:rPr>
              <a:t>Ties substances to:</a:t>
            </a:r>
            <a:endParaRPr lang="en-US" altLang="en-US" sz="1100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Data Text 5"/>
          <p:cNvSpPr>
            <a:spLocks noChangeArrowheads="1"/>
          </p:cNvSpPr>
          <p:nvPr/>
        </p:nvSpPr>
        <p:spPr bwMode="auto">
          <a:xfrm>
            <a:off x="6473502" y="2347673"/>
            <a:ext cx="23687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100" dirty="0">
                <a:latin typeface="Century Gothic" panose="020B0502020202020204" pitchFamily="34" charset="0"/>
              </a:rPr>
              <a:t>Limited quality information </a:t>
            </a:r>
            <a:endParaRPr lang="en-US" altLang="en-US" sz="11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"/>
          <p:cNvSpPr txBox="1"/>
          <p:nvPr/>
        </p:nvSpPr>
        <p:spPr>
          <a:xfrm>
            <a:off x="1382030" y="4614045"/>
            <a:ext cx="6360831" cy="12035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Timeline Shape"/>
          <p:cNvSpPr>
            <a:spLocks/>
          </p:cNvSpPr>
          <p:nvPr/>
        </p:nvSpPr>
        <p:spPr bwMode="auto">
          <a:xfrm>
            <a:off x="751361" y="4488931"/>
            <a:ext cx="7631724" cy="349233"/>
          </a:xfrm>
          <a:custGeom>
            <a:avLst/>
            <a:gdLst>
              <a:gd name="T0" fmla="*/ 4650 w 4800"/>
              <a:gd name="T1" fmla="*/ 300 h 300"/>
              <a:gd name="T2" fmla="*/ 150 w 4800"/>
              <a:gd name="T3" fmla="*/ 300 h 300"/>
              <a:gd name="T4" fmla="*/ 0 w 4800"/>
              <a:gd name="T5" fmla="*/ 150 h 300"/>
              <a:gd name="T6" fmla="*/ 0 w 4800"/>
              <a:gd name="T7" fmla="*/ 150 h 300"/>
              <a:gd name="T8" fmla="*/ 150 w 4800"/>
              <a:gd name="T9" fmla="*/ 0 h 300"/>
              <a:gd name="T10" fmla="*/ 4650 w 4800"/>
              <a:gd name="T11" fmla="*/ 0 h 300"/>
              <a:gd name="T12" fmla="*/ 4800 w 4800"/>
              <a:gd name="T13" fmla="*/ 150 h 300"/>
              <a:gd name="T14" fmla="*/ 4800 w 4800"/>
              <a:gd name="T15" fmla="*/ 150 h 300"/>
              <a:gd name="T16" fmla="*/ 4650 w 4800"/>
              <a:gd name="T17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00" h="300">
                <a:moveTo>
                  <a:pt x="4650" y="300"/>
                </a:moveTo>
                <a:cubicBezTo>
                  <a:pt x="150" y="300"/>
                  <a:pt x="150" y="300"/>
                  <a:pt x="150" y="300"/>
                </a:cubicBezTo>
                <a:cubicBezTo>
                  <a:pt x="67" y="300"/>
                  <a:pt x="0" y="233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67"/>
                  <a:pt x="67" y="0"/>
                  <a:pt x="150" y="0"/>
                </a:cubicBezTo>
                <a:cubicBezTo>
                  <a:pt x="4650" y="0"/>
                  <a:pt x="4650" y="0"/>
                  <a:pt x="4650" y="0"/>
                </a:cubicBezTo>
                <a:cubicBezTo>
                  <a:pt x="4733" y="0"/>
                  <a:pt x="4800" y="67"/>
                  <a:pt x="4800" y="150"/>
                </a:cubicBezTo>
                <a:cubicBezTo>
                  <a:pt x="4800" y="150"/>
                  <a:pt x="4800" y="150"/>
                  <a:pt x="4800" y="150"/>
                </a:cubicBezTo>
                <a:cubicBezTo>
                  <a:pt x="4800" y="233"/>
                  <a:pt x="4733" y="300"/>
                  <a:pt x="4650" y="3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49" name="Timeline Line"/>
          <p:cNvSpPr>
            <a:spLocks noChangeShapeType="1"/>
          </p:cNvSpPr>
          <p:nvPr/>
        </p:nvSpPr>
        <p:spPr bwMode="auto">
          <a:xfrm>
            <a:off x="1128009" y="4684821"/>
            <a:ext cx="6865686" cy="0"/>
          </a:xfrm>
          <a:prstGeom prst="line">
            <a:avLst/>
          </a:prstGeom>
          <a:noFill/>
          <a:ln w="3175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Data Point 2"/>
          <p:cNvSpPr>
            <a:spLocks noChangeArrowheads="1"/>
          </p:cNvSpPr>
          <p:nvPr/>
        </p:nvSpPr>
        <p:spPr bwMode="auto">
          <a:xfrm>
            <a:off x="2918131" y="4581274"/>
            <a:ext cx="189520" cy="1911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50" name="Data Point 2"/>
          <p:cNvSpPr>
            <a:spLocks noChangeArrowheads="1"/>
          </p:cNvSpPr>
          <p:nvPr/>
        </p:nvSpPr>
        <p:spPr bwMode="auto">
          <a:xfrm>
            <a:off x="1382030" y="4594015"/>
            <a:ext cx="189520" cy="1911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51" name="Data Point 2"/>
          <p:cNvSpPr>
            <a:spLocks noChangeArrowheads="1"/>
          </p:cNvSpPr>
          <p:nvPr/>
        </p:nvSpPr>
        <p:spPr bwMode="auto">
          <a:xfrm>
            <a:off x="4478037" y="4594015"/>
            <a:ext cx="189520" cy="1911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52" name="Data Point 2"/>
          <p:cNvSpPr>
            <a:spLocks noChangeArrowheads="1"/>
          </p:cNvSpPr>
          <p:nvPr/>
        </p:nvSpPr>
        <p:spPr bwMode="auto">
          <a:xfrm>
            <a:off x="6037943" y="4594015"/>
            <a:ext cx="189520" cy="1911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sp>
        <p:nvSpPr>
          <p:cNvPr id="53" name="Data Point 2"/>
          <p:cNvSpPr>
            <a:spLocks noChangeArrowheads="1"/>
          </p:cNvSpPr>
          <p:nvPr/>
        </p:nvSpPr>
        <p:spPr bwMode="auto">
          <a:xfrm>
            <a:off x="7573092" y="4573659"/>
            <a:ext cx="189520" cy="1911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Century Gothic" panose="020B0502020202020204" pitchFamily="34" charset="0"/>
            </a:endParaRPr>
          </a:p>
        </p:txBody>
      </p:sp>
      <p:grpSp>
        <p:nvGrpSpPr>
          <p:cNvPr id="54" name="Data Line 1"/>
          <p:cNvGrpSpPr/>
          <p:nvPr/>
        </p:nvGrpSpPr>
        <p:grpSpPr>
          <a:xfrm>
            <a:off x="1427270" y="3222310"/>
            <a:ext cx="95556" cy="1511376"/>
            <a:chOff x="2973388" y="3492500"/>
            <a:chExt cx="95250" cy="1506538"/>
          </a:xfrm>
        </p:grpSpPr>
        <p:sp>
          <p:nvSpPr>
            <p:cNvPr id="55" name="Oval 14"/>
            <p:cNvSpPr>
              <a:spLocks noChangeArrowheads="1"/>
            </p:cNvSpPr>
            <p:nvPr/>
          </p:nvSpPr>
          <p:spPr bwMode="auto">
            <a:xfrm>
              <a:off x="2973388" y="4903788"/>
              <a:ext cx="95250" cy="952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 flipV="1">
              <a:off x="3021013" y="3492500"/>
              <a:ext cx="0" cy="1458913"/>
            </a:xfrm>
            <a:prstGeom prst="line">
              <a:avLst/>
            </a:prstGeom>
            <a:noFill/>
            <a:ln w="17463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7" name="Data Line 2"/>
          <p:cNvGrpSpPr/>
          <p:nvPr/>
        </p:nvGrpSpPr>
        <p:grpSpPr>
          <a:xfrm>
            <a:off x="2958658" y="2433535"/>
            <a:ext cx="93963" cy="2286000"/>
            <a:chOff x="4510088" y="2859088"/>
            <a:chExt cx="93663" cy="2139950"/>
          </a:xfrm>
        </p:grpSpPr>
        <p:sp>
          <p:nvSpPr>
            <p:cNvPr id="58" name="Oval 16"/>
            <p:cNvSpPr>
              <a:spLocks noChangeArrowheads="1"/>
            </p:cNvSpPr>
            <p:nvPr/>
          </p:nvSpPr>
          <p:spPr bwMode="auto">
            <a:xfrm>
              <a:off x="4510088" y="4903788"/>
              <a:ext cx="93663" cy="952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 flipV="1">
              <a:off x="4557713" y="2859088"/>
              <a:ext cx="0" cy="2092325"/>
            </a:xfrm>
            <a:prstGeom prst="line">
              <a:avLst/>
            </a:pr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0" name="Data Line 3"/>
          <p:cNvGrpSpPr/>
          <p:nvPr/>
        </p:nvGrpSpPr>
        <p:grpSpPr>
          <a:xfrm>
            <a:off x="4528932" y="1805945"/>
            <a:ext cx="95556" cy="2926080"/>
            <a:chOff x="6045201" y="2224088"/>
            <a:chExt cx="95250" cy="2774950"/>
          </a:xfrm>
        </p:grpSpPr>
        <p:sp>
          <p:nvSpPr>
            <p:cNvPr id="61" name="Oval 18"/>
            <p:cNvSpPr>
              <a:spLocks noChangeArrowheads="1"/>
            </p:cNvSpPr>
            <p:nvPr/>
          </p:nvSpPr>
          <p:spPr bwMode="auto">
            <a:xfrm>
              <a:off x="6045201" y="4903788"/>
              <a:ext cx="95250" cy="95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 flipV="1">
              <a:off x="6092826" y="2224088"/>
              <a:ext cx="0" cy="2727325"/>
            </a:xfrm>
            <a:prstGeom prst="line">
              <a:avLst/>
            </a:prstGeom>
            <a:noFill/>
            <a:ln w="222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3" name="Data Line 4"/>
          <p:cNvGrpSpPr/>
          <p:nvPr/>
        </p:nvGrpSpPr>
        <p:grpSpPr>
          <a:xfrm>
            <a:off x="6080129" y="2443219"/>
            <a:ext cx="93963" cy="2286000"/>
            <a:chOff x="7583488" y="2859088"/>
            <a:chExt cx="93663" cy="2139950"/>
          </a:xfrm>
        </p:grpSpPr>
        <p:sp>
          <p:nvSpPr>
            <p:cNvPr id="64" name="Oval 20"/>
            <p:cNvSpPr>
              <a:spLocks noChangeArrowheads="1"/>
            </p:cNvSpPr>
            <p:nvPr/>
          </p:nvSpPr>
          <p:spPr bwMode="auto">
            <a:xfrm>
              <a:off x="7583488" y="4903788"/>
              <a:ext cx="93663" cy="952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 flipV="1">
              <a:off x="7631113" y="2859088"/>
              <a:ext cx="0" cy="20923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6" name="Data Line 5"/>
          <p:cNvGrpSpPr/>
          <p:nvPr/>
        </p:nvGrpSpPr>
        <p:grpSpPr>
          <a:xfrm>
            <a:off x="7619276" y="2976114"/>
            <a:ext cx="95556" cy="1737360"/>
            <a:chOff x="9118601" y="3492500"/>
            <a:chExt cx="95250" cy="1506538"/>
          </a:xfrm>
        </p:grpSpPr>
        <p:sp>
          <p:nvSpPr>
            <p:cNvPr id="67" name="Oval 22"/>
            <p:cNvSpPr>
              <a:spLocks noChangeArrowheads="1"/>
            </p:cNvSpPr>
            <p:nvPr/>
          </p:nvSpPr>
          <p:spPr bwMode="auto">
            <a:xfrm>
              <a:off x="9118601" y="4903788"/>
              <a:ext cx="95250" cy="952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Line 23"/>
            <p:cNvSpPr>
              <a:spLocks noChangeShapeType="1"/>
            </p:cNvSpPr>
            <p:nvPr/>
          </p:nvSpPr>
          <p:spPr bwMode="auto">
            <a:xfrm flipV="1">
              <a:off x="9166226" y="3492500"/>
              <a:ext cx="0" cy="1458913"/>
            </a:xfrm>
            <a:prstGeom prst="line">
              <a:avLst/>
            </a:prstGeom>
            <a:noFill/>
            <a:ln w="17463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69" name="Data Text 4"/>
          <p:cNvSpPr>
            <a:spLocks noChangeArrowheads="1"/>
          </p:cNvSpPr>
          <p:nvPr/>
        </p:nvSpPr>
        <p:spPr bwMode="auto">
          <a:xfrm>
            <a:off x="4907587" y="2312786"/>
            <a:ext cx="1120766" cy="231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en-US" sz="1050" dirty="0">
                <a:latin typeface="Century Gothic" panose="020B0502020202020204" pitchFamily="34" charset="0"/>
              </a:rPr>
              <a:t>Products</a:t>
            </a:r>
          </a:p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en-US" sz="1050" dirty="0">
                <a:latin typeface="Century Gothic" panose="020B0502020202020204" pitchFamily="34" charset="0"/>
              </a:rPr>
              <a:t>applications (Integrity, CFSAN and GSRS)</a:t>
            </a:r>
            <a:endParaRPr lang="en-US" sz="1050" dirty="0">
              <a:latin typeface="Century Gothic" panose="020B0502020202020204" pitchFamily="34" charset="0"/>
            </a:endParaRPr>
          </a:p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en-US" sz="1050" dirty="0">
                <a:latin typeface="Century Gothic" panose="020B0502020202020204" pitchFamily="34" charset="0"/>
              </a:rPr>
              <a:t>clinical trials (CT.gov and EUCT)</a:t>
            </a:r>
          </a:p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sz="1050" dirty="0">
                <a:latin typeface="Century Gothic" panose="020B0502020202020204" pitchFamily="34" charset="0"/>
              </a:rPr>
              <a:t>Adverse events counts</a:t>
            </a:r>
          </a:p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sz="1050" dirty="0">
                <a:latin typeface="Century Gothic" panose="020B0502020202020204" pitchFamily="34" charset="0"/>
              </a:rPr>
              <a:t>Drug targets</a:t>
            </a:r>
          </a:p>
          <a:p>
            <a:pPr marL="171450" indent="-171450" defTabSz="685800"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endParaRPr lang="en-US" altLang="en-US" sz="1000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541477" y="3255603"/>
            <a:ext cx="1221135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en-US" sz="1050" dirty="0">
                <a:latin typeface="Century Gothic" panose="020B0502020202020204" pitchFamily="34" charset="0"/>
              </a:rPr>
              <a:t>Limited LADMER data (metabolites, </a:t>
            </a:r>
            <a:r>
              <a:rPr lang="en-US" altLang="en-US" sz="1050" dirty="0" err="1">
                <a:latin typeface="Century Gothic" panose="020B0502020202020204" pitchFamily="34" charset="0"/>
              </a:rPr>
              <a:t>cyp</a:t>
            </a:r>
            <a:r>
              <a:rPr lang="en-US" altLang="en-US" sz="1050" dirty="0">
                <a:latin typeface="Century Gothic" panose="020B0502020202020204" pitchFamily="34" charset="0"/>
              </a:rPr>
              <a:t>, transporter info)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476469" y="4915792"/>
            <a:ext cx="6238363" cy="1785678"/>
            <a:chOff x="1453535" y="4951999"/>
            <a:chExt cx="6238363" cy="1671843"/>
          </a:xfrm>
        </p:grpSpPr>
        <p:pic>
          <p:nvPicPr>
            <p:cNvPr id="47" name="Picture 46" descr="Screen Clippi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535" y="4951999"/>
              <a:ext cx="6238363" cy="1671843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7119" y="5346740"/>
              <a:ext cx="1487343" cy="252348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27673" y="6398649"/>
            <a:ext cx="349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>
                <a:latin typeface="Century Gothic" panose="020B0502020202020204" pitchFamily="34" charset="0"/>
              </a:rPr>
              <a:t>GSRS is part of the IDMP effort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7329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1957" y="2029345"/>
            <a:ext cx="8274844" cy="35951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9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/>
              <a:t>Global marketplace for ingredients requires a global system to monitor the global supply chain</a:t>
            </a:r>
          </a:p>
          <a:p>
            <a:r>
              <a:rPr lang="en-US" sz="2100" dirty="0"/>
              <a:t>A Global Repository of Regulatory Information and Data  on Ingredients (Shortages, substandard and counterfeit ingredients,  coordinate inspections)</a:t>
            </a:r>
          </a:p>
          <a:p>
            <a:r>
              <a:rPr lang="en-US" sz="2100" dirty="0"/>
              <a:t>Standard is complex, difficult and expensive to implement</a:t>
            </a:r>
          </a:p>
          <a:p>
            <a:r>
              <a:rPr lang="en-US" sz="2100" dirty="0"/>
              <a:t>Data abstraction and curation is very expensive</a:t>
            </a:r>
          </a:p>
          <a:p>
            <a:r>
              <a:rPr lang="en-US" sz="2100" dirty="0"/>
              <a:t>Global database means better data, less redundancy, more data, less mapping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6" name="Rounded Rectangle 45"/>
          <p:cNvSpPr/>
          <p:nvPr/>
        </p:nvSpPr>
        <p:spPr>
          <a:xfrm>
            <a:off x="1060516" y="1043767"/>
            <a:ext cx="6490355" cy="647443"/>
          </a:xfrm>
          <a:prstGeom prst="roundRect">
            <a:avLst>
              <a:gd name="adj" fmla="val 50000"/>
            </a:avLst>
          </a:prstGeom>
          <a:solidFill>
            <a:srgbClr val="259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2225813" y="1139886"/>
            <a:ext cx="492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2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Global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Substance Registration System</a:t>
            </a:r>
          </a:p>
        </p:txBody>
      </p:sp>
      <p:sp>
        <p:nvSpPr>
          <p:cNvPr id="9" name="Oval 8"/>
          <p:cNvSpPr/>
          <p:nvPr/>
        </p:nvSpPr>
        <p:spPr>
          <a:xfrm>
            <a:off x="1167563" y="1108970"/>
            <a:ext cx="630352" cy="5004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7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3C0CF-5F88-493D-823E-D3506D9E30B8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FF7B63D-0F28-4755-A64C-FC558C90F415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39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923" y="1418958"/>
            <a:ext cx="4218391" cy="489333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3" y="105075"/>
            <a:ext cx="8509103" cy="926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" panose="02040604050505020304" pitchFamily="18" charset="0"/>
              </a:rPr>
              <a:t>GSRS is a Software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72000" y="132023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Freely distributable (NCATS version, substance only)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72000" y="1799043"/>
            <a:ext cx="2420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Predominantly open source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72000" y="2319545"/>
            <a:ext cx="3655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Data accessed and entered through an API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72000" y="2781296"/>
            <a:ext cx="2042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Backend Java, Oracle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572000" y="3281662"/>
            <a:ext cx="4890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Works with Oracle, PostgreSQL, MySQL has built-in H2 database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572000" y="395130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Has native JSON message can be adapted to HL7-FHIR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7159" y="44498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UI development Angular 1.0, Scala, Play framework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547159" y="4942519"/>
            <a:ext cx="2731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Extensive use of Lucene Indexes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08890" y="54042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Implemented  Substance, Specified Substance Group 1, 2, 3 and part of Specified Substance Group 4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08890" y="6035298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altLang="en-US" sz="1200" dirty="0">
                <a:latin typeface="Century Gothic" panose="020B0502020202020204" pitchFamily="34" charset="0"/>
              </a:rPr>
              <a:t>Excel tools for batch updating and queries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87" name="Picture 86" descr="Free stock photo of blur, close-up, &lt;strong&gt;code&lt;/strong&gt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6" y="2267713"/>
            <a:ext cx="3957112" cy="2625311"/>
          </a:xfrm>
          <a:prstGeom prst="rect">
            <a:avLst/>
          </a:prstGeom>
        </p:spPr>
      </p:pic>
      <p:pic>
        <p:nvPicPr>
          <p:cNvPr id="18" name="spiral_u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340"/>
            <a:ext cx="2227844" cy="17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1957" y="2029345"/>
            <a:ext cx="8274844" cy="35951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9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800" dirty="0"/>
              <a:t>Works in all modern browsers: IE, Chrome, and Firefox</a:t>
            </a:r>
          </a:p>
          <a:p>
            <a:r>
              <a:rPr lang="en-US" sz="1800" dirty="0"/>
              <a:t>System will be distributed with a large set of curated public domain data and updated periodically</a:t>
            </a:r>
          </a:p>
          <a:p>
            <a:pPr lvl="1"/>
            <a:r>
              <a:rPr lang="en-US" sz="1500" dirty="0"/>
              <a:t>Over 100,000 substances</a:t>
            </a:r>
          </a:p>
          <a:p>
            <a:pPr lvl="1"/>
            <a:r>
              <a:rPr lang="en-US" sz="1500" dirty="0"/>
              <a:t>Over 800,000 names, 800,000 codes (CAS numbers, WHO-ATC, </a:t>
            </a:r>
            <a:r>
              <a:rPr lang="en-US" sz="1500" dirty="0" err="1"/>
              <a:t>etc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Links to many outside resource (</a:t>
            </a:r>
            <a:r>
              <a:rPr lang="en-US" sz="1500" dirty="0" err="1"/>
              <a:t>Chemid</a:t>
            </a:r>
            <a:r>
              <a:rPr lang="en-US" sz="1500" dirty="0"/>
              <a:t>, </a:t>
            </a:r>
            <a:r>
              <a:rPr lang="en-US" sz="1500" dirty="0" err="1"/>
              <a:t>Pubchem</a:t>
            </a:r>
            <a:r>
              <a:rPr lang="en-US" sz="1500" dirty="0"/>
              <a:t>, Drug Bank, Orphan Drug </a:t>
            </a:r>
            <a:r>
              <a:rPr lang="en-US" sz="1500" dirty="0" err="1"/>
              <a:t>etc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Structure and sequence based searching</a:t>
            </a:r>
          </a:p>
          <a:p>
            <a:pPr lvl="1"/>
            <a:r>
              <a:rPr lang="en-US" sz="1500" dirty="0"/>
              <a:t>Faceted and advanced field-based searching</a:t>
            </a:r>
          </a:p>
          <a:p>
            <a:pPr lvl="1"/>
            <a:r>
              <a:rPr lang="en-US" sz="1500" dirty="0"/>
              <a:t>Data downloadable in a variety of formats JSON, Text, Excel</a:t>
            </a:r>
          </a:p>
          <a:p>
            <a:endParaRPr lang="en-US" altLang="en-US" sz="1800" dirty="0"/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6" name="Rounded Rectangle 45"/>
          <p:cNvSpPr/>
          <p:nvPr/>
        </p:nvSpPr>
        <p:spPr>
          <a:xfrm>
            <a:off x="1060516" y="1043767"/>
            <a:ext cx="6490355" cy="647443"/>
          </a:xfrm>
          <a:prstGeom prst="roundRect">
            <a:avLst>
              <a:gd name="adj" fmla="val 50000"/>
            </a:avLst>
          </a:prstGeom>
          <a:solidFill>
            <a:srgbClr val="259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3680026" y="1139885"/>
            <a:ext cx="201414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2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GSRS Software 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67563" y="1108970"/>
            <a:ext cx="630352" cy="5004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7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3C0CF-5F88-493D-823E-D3506D9E30B8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FF7B63D-0F28-4755-A64C-FC558C90F415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39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 bwMode="auto">
          <a:xfrm>
            <a:off x="3990670" y="5635330"/>
            <a:ext cx="14820" cy="740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1"/>
          <p:cNvSpPr txBox="1">
            <a:spLocks noChangeArrowheads="1"/>
          </p:cNvSpPr>
          <p:nvPr/>
        </p:nvSpPr>
        <p:spPr bwMode="auto">
          <a:xfrm>
            <a:off x="6594566" y="2070250"/>
            <a:ext cx="1760537" cy="70788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Develop and deploy </a:t>
            </a:r>
          </a:p>
          <a:p>
            <a:pPr algn="ctr" eaLnBrk="1" hangingPunct="1"/>
            <a:r>
              <a:rPr lang="en-US" sz="1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R applications for substance based analysis</a:t>
            </a:r>
            <a:endParaRPr lang="en-US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2461727" y="5881335"/>
            <a:ext cx="0" cy="7780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383" y="62531"/>
            <a:ext cx="8090617" cy="926020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latin typeface="Century Gothic" panose="020B0502020202020204" pitchFamily="34" charset="0"/>
              </a:rPr>
              <a:t>Where we are going?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Types of Leaders | Boundless Managem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" y="27286"/>
            <a:ext cx="2510469" cy="1403411"/>
          </a:xfrm>
          <a:prstGeom prst="rect">
            <a:avLst/>
          </a:prstGeom>
        </p:spPr>
      </p:pic>
      <p:sp>
        <p:nvSpPr>
          <p:cNvPr id="7" name="Rounded Rectangle 8"/>
          <p:cNvSpPr/>
          <p:nvPr/>
        </p:nvSpPr>
        <p:spPr>
          <a:xfrm>
            <a:off x="651977" y="3351654"/>
            <a:ext cx="8001000" cy="1544637"/>
          </a:xfrm>
          <a:prstGeom prst="roundRect">
            <a:avLst/>
          </a:prstGeom>
          <a:solidFill>
            <a:srgbClr val="25C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ounded Rectangle 10"/>
          <p:cNvSpPr/>
          <p:nvPr/>
        </p:nvSpPr>
        <p:spPr>
          <a:xfrm>
            <a:off x="2175977" y="3692966"/>
            <a:ext cx="5753616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1413977" y="2675379"/>
            <a:ext cx="0" cy="1382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1704490" y="4302566"/>
            <a:ext cx="152400" cy="1873250"/>
            <a:chOff x="1447800" y="4495800"/>
            <a:chExt cx="152400" cy="187274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524000" y="4648159"/>
              <a:ext cx="0" cy="17203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447800" y="4495800"/>
              <a:ext cx="152400" cy="15235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 bwMode="auto">
          <a:xfrm>
            <a:off x="2785577" y="2188315"/>
            <a:ext cx="0" cy="18650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2385527" y="4058091"/>
            <a:ext cx="152400" cy="1524000"/>
            <a:chOff x="1447800" y="4495800"/>
            <a:chExt cx="152400" cy="1524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524000" y="4648200"/>
              <a:ext cx="0" cy="1371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447800" y="44958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 bwMode="auto">
          <a:xfrm flipH="1">
            <a:off x="3990670" y="4255200"/>
            <a:ext cx="6883" cy="1024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entagon 29"/>
          <p:cNvSpPr/>
          <p:nvPr/>
        </p:nvSpPr>
        <p:spPr>
          <a:xfrm>
            <a:off x="8100785" y="3728150"/>
            <a:ext cx="381000" cy="731837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733021" y="2419147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Dec 2018</a:t>
            </a:r>
            <a:endParaRPr lang="en-US" altLang="en-US" sz="900" dirty="0"/>
          </a:p>
        </p:txBody>
      </p: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1261577" y="6136129"/>
            <a:ext cx="1973297" cy="52322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Develop distributable</a:t>
            </a:r>
          </a:p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Version of FDA software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7409439" y="393265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Brace 29"/>
          <p:cNvSpPr/>
          <p:nvPr/>
        </p:nvSpPr>
        <p:spPr>
          <a:xfrm rot="16200000">
            <a:off x="4918384" y="1488722"/>
            <a:ext cx="423862" cy="3159125"/>
          </a:xfrm>
          <a:prstGeom prst="rightBrace">
            <a:avLst>
              <a:gd name="adj1" fmla="val 52896"/>
              <a:gd name="adj2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50"/>
          <p:cNvSpPr/>
          <p:nvPr/>
        </p:nvSpPr>
        <p:spPr>
          <a:xfrm>
            <a:off x="804378" y="3192904"/>
            <a:ext cx="1905000" cy="3524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>
              <a:defRPr/>
            </a:pPr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Communication Procedures	</a:t>
            </a:r>
          </a:p>
        </p:txBody>
      </p:sp>
      <p:sp>
        <p:nvSpPr>
          <p:cNvPr id="32" name="Diamond 31"/>
          <p:cNvSpPr/>
          <p:nvPr/>
        </p:nvSpPr>
        <p:spPr>
          <a:xfrm>
            <a:off x="901919" y="3883467"/>
            <a:ext cx="228600" cy="27146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Diamond 32"/>
          <p:cNvSpPr/>
          <p:nvPr/>
        </p:nvSpPr>
        <p:spPr>
          <a:xfrm>
            <a:off x="8146823" y="3983737"/>
            <a:ext cx="228600" cy="271463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Diamond 33"/>
          <p:cNvSpPr/>
          <p:nvPr/>
        </p:nvSpPr>
        <p:spPr>
          <a:xfrm>
            <a:off x="6738905" y="5815454"/>
            <a:ext cx="228600" cy="27146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TextBox 67"/>
          <p:cNvSpPr txBox="1">
            <a:spLocks noChangeArrowheads="1"/>
          </p:cNvSpPr>
          <p:nvPr/>
        </p:nvSpPr>
        <p:spPr bwMode="auto">
          <a:xfrm>
            <a:off x="6994493" y="5767829"/>
            <a:ext cx="152958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i="1" dirty="0">
                <a:latin typeface="Century Gothic" panose="020B0502020202020204" pitchFamily="34" charset="0"/>
              </a:rPr>
              <a:t>key milestones</a:t>
            </a:r>
          </a:p>
        </p:txBody>
      </p:sp>
      <p:sp>
        <p:nvSpPr>
          <p:cNvPr id="36" name="Oval 35"/>
          <p:cNvSpPr/>
          <p:nvPr/>
        </p:nvSpPr>
        <p:spPr>
          <a:xfrm>
            <a:off x="575777" y="3723129"/>
            <a:ext cx="1447800" cy="13366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7" name="Group 8"/>
          <p:cNvGrpSpPr>
            <a:grpSpLocks/>
          </p:cNvGrpSpPr>
          <p:nvPr/>
        </p:nvGrpSpPr>
        <p:grpSpPr bwMode="auto">
          <a:xfrm>
            <a:off x="940019" y="4231129"/>
            <a:ext cx="152400" cy="1190625"/>
            <a:chOff x="1447800" y="4495800"/>
            <a:chExt cx="152400" cy="119091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24000" y="4648237"/>
              <a:ext cx="0" cy="10384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1447800" y="4495800"/>
              <a:ext cx="152400" cy="15243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1337777" y="4078729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2709377" y="4034279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Diamond 41"/>
          <p:cNvSpPr/>
          <p:nvPr/>
        </p:nvSpPr>
        <p:spPr>
          <a:xfrm>
            <a:off x="3891190" y="3883467"/>
            <a:ext cx="228600" cy="27146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30"/>
          <p:cNvSpPr txBox="1">
            <a:spLocks noChangeArrowheads="1"/>
          </p:cNvSpPr>
          <p:nvPr/>
        </p:nvSpPr>
        <p:spPr bwMode="auto">
          <a:xfrm>
            <a:off x="2423537" y="2411921"/>
            <a:ext cx="2006471" cy="55399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 portal for </a:t>
            </a:r>
            <a:r>
              <a:rPr lang="en-US" altLang="en-US" sz="1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direct substance registration for industry and other regulators </a:t>
            </a:r>
            <a:endParaRPr lang="en-US" altLang="en-US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ounded Rectangle 50"/>
          <p:cNvSpPr/>
          <p:nvPr/>
        </p:nvSpPr>
        <p:spPr>
          <a:xfrm>
            <a:off x="2061519" y="4522808"/>
            <a:ext cx="1056009" cy="3063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NCATS to distribute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1726715" y="5622722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Jun 2019</a:t>
            </a:r>
            <a:endParaRPr lang="en-US" altLang="en-US" sz="900" dirty="0"/>
          </a:p>
        </p:txBody>
      </p: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2128986" y="1993086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Oct 2019</a:t>
            </a:r>
            <a:endParaRPr lang="en-US" altLang="en-US" sz="900" dirty="0"/>
          </a:p>
        </p:txBody>
      </p:sp>
      <p:sp>
        <p:nvSpPr>
          <p:cNvPr id="47" name="TextBox 30"/>
          <p:cNvSpPr txBox="1">
            <a:spLocks noChangeArrowheads="1"/>
          </p:cNvSpPr>
          <p:nvPr/>
        </p:nvSpPr>
        <p:spPr bwMode="auto">
          <a:xfrm>
            <a:off x="3342063" y="5821422"/>
            <a:ext cx="1630057" cy="55399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Modify internal process for substance communication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3921353" y="420246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3268047" y="5351259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Nov 2019</a:t>
            </a:r>
            <a:endParaRPr lang="en-US" altLang="en-US" sz="900" dirty="0"/>
          </a:p>
        </p:txBody>
      </p:sp>
      <p:sp>
        <p:nvSpPr>
          <p:cNvPr id="57" name="Rectangle 56"/>
          <p:cNvSpPr/>
          <p:nvPr/>
        </p:nvSpPr>
        <p:spPr>
          <a:xfrm>
            <a:off x="4524960" y="2440684"/>
            <a:ext cx="1210710" cy="400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1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Begin entering SSG1 data</a:t>
            </a:r>
            <a:endParaRPr lang="en-US" sz="1000" dirty="0"/>
          </a:p>
        </p:txBody>
      </p:sp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6789034" y="1707900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Jan 2021</a:t>
            </a:r>
            <a:endParaRPr lang="en-US" altLang="en-US" sz="900" dirty="0"/>
          </a:p>
        </p:txBody>
      </p:sp>
      <p:sp>
        <p:nvSpPr>
          <p:cNvPr id="61" name="TextBox 29"/>
          <p:cNvSpPr txBox="1">
            <a:spLocks noChangeArrowheads="1"/>
          </p:cNvSpPr>
          <p:nvPr/>
        </p:nvSpPr>
        <p:spPr bwMode="auto">
          <a:xfrm>
            <a:off x="4385380" y="3066690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Jan 2020 – Nov 2020</a:t>
            </a:r>
            <a:endParaRPr lang="en-US" altLang="en-US" sz="900" dirty="0"/>
          </a:p>
        </p:txBody>
      </p:sp>
      <p:sp>
        <p:nvSpPr>
          <p:cNvPr id="62" name="Diamond 61"/>
          <p:cNvSpPr/>
          <p:nvPr/>
        </p:nvSpPr>
        <p:spPr>
          <a:xfrm>
            <a:off x="7371337" y="4142933"/>
            <a:ext cx="228600" cy="27146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TextBox 30"/>
          <p:cNvSpPr txBox="1">
            <a:spLocks noChangeArrowheads="1"/>
          </p:cNvSpPr>
          <p:nvPr/>
        </p:nvSpPr>
        <p:spPr bwMode="auto">
          <a:xfrm>
            <a:off x="4732434" y="5174378"/>
            <a:ext cx="2006471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Software updates to current version of SOLR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5545901" y="4057141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5615218" y="4238742"/>
            <a:ext cx="6883" cy="1024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29"/>
          <p:cNvSpPr txBox="1">
            <a:spLocks noChangeArrowheads="1"/>
          </p:cNvSpPr>
          <p:nvPr/>
        </p:nvSpPr>
        <p:spPr bwMode="auto">
          <a:xfrm>
            <a:off x="4860101" y="5594012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Oct 2020</a:t>
            </a:r>
            <a:endParaRPr lang="en-US" altLang="en-US" sz="900" dirty="0"/>
          </a:p>
        </p:txBody>
      </p:sp>
      <p:sp>
        <p:nvSpPr>
          <p:cNvPr id="68" name="TextBox 30"/>
          <p:cNvSpPr txBox="1">
            <a:spLocks noChangeArrowheads="1"/>
          </p:cNvSpPr>
          <p:nvPr/>
        </p:nvSpPr>
        <p:spPr bwMode="auto">
          <a:xfrm>
            <a:off x="5350312" y="3376894"/>
            <a:ext cx="2006471" cy="24622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UI development angular 6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 flipH="1">
            <a:off x="7485638" y="2825408"/>
            <a:ext cx="1" cy="107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0" idx="2"/>
            <a:endCxn id="21" idx="0"/>
          </p:cNvCxnSpPr>
          <p:nvPr/>
        </p:nvCxnSpPr>
        <p:spPr bwMode="auto">
          <a:xfrm>
            <a:off x="7474834" y="1938732"/>
            <a:ext cx="1" cy="1315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6271694" y="3971572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0" name="Straight Connector 79"/>
          <p:cNvCxnSpPr>
            <a:stCxn id="68" idx="2"/>
          </p:cNvCxnSpPr>
          <p:nvPr/>
        </p:nvCxnSpPr>
        <p:spPr bwMode="auto">
          <a:xfrm>
            <a:off x="6353548" y="3623115"/>
            <a:ext cx="0" cy="3238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29"/>
          <p:cNvSpPr txBox="1">
            <a:spLocks noChangeArrowheads="1"/>
          </p:cNvSpPr>
          <p:nvPr/>
        </p:nvSpPr>
        <p:spPr bwMode="auto">
          <a:xfrm>
            <a:off x="5756980" y="2882095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Nov 2020</a:t>
            </a:r>
            <a:endParaRPr lang="en-US" altLang="en-US" sz="900" dirty="0"/>
          </a:p>
        </p:txBody>
      </p:sp>
      <p:sp>
        <p:nvSpPr>
          <p:cNvPr id="83" name="TextBox 29"/>
          <p:cNvSpPr txBox="1">
            <a:spLocks noChangeArrowheads="1"/>
          </p:cNvSpPr>
          <p:nvPr/>
        </p:nvSpPr>
        <p:spPr bwMode="auto">
          <a:xfrm>
            <a:off x="282871" y="5962605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Century Gothic" panose="020B0502020202020204" pitchFamily="34" charset="0"/>
                <a:cs typeface="Times New Roman" panose="02020603050405020304" pitchFamily="18" charset="0"/>
              </a:rPr>
              <a:t>Oct 2018</a:t>
            </a:r>
            <a:endParaRPr lang="en-US" altLang="en-US" sz="900" dirty="0"/>
          </a:p>
        </p:txBody>
      </p:sp>
      <p:sp>
        <p:nvSpPr>
          <p:cNvPr id="84" name="Rounded Rectangle 50"/>
          <p:cNvSpPr/>
          <p:nvPr/>
        </p:nvSpPr>
        <p:spPr>
          <a:xfrm>
            <a:off x="4149953" y="4284685"/>
            <a:ext cx="1376542" cy="4762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900" dirty="0">
                <a:solidFill>
                  <a:schemeClr val="tx1"/>
                </a:solidFill>
                <a:latin typeface="Century Gothic" panose="020B0502020202020204" pitchFamily="34" charset="0"/>
              </a:rPr>
              <a:t>Modify w/Integrity </a:t>
            </a:r>
            <a:r>
              <a:rPr lang="en-US" altLang="en-US" sz="9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&amp; FAERS product Dictionary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1015243" y="5776505"/>
            <a:ext cx="0" cy="2096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>
            <a:spLocks noChangeArrowheads="1"/>
          </p:cNvSpPr>
          <p:nvPr/>
        </p:nvSpPr>
        <p:spPr bwMode="auto">
          <a:xfrm>
            <a:off x="260426" y="5199504"/>
            <a:ext cx="1585913" cy="64633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chemeClr val="bg1"/>
                </a:solidFill>
              </a:rPr>
              <a:t>Create robust communications procedures</a:t>
            </a:r>
          </a:p>
        </p:txBody>
      </p:sp>
    </p:spTree>
    <p:extLst>
      <p:ext uri="{BB962C8B-B14F-4D97-AF65-F5344CB8AC3E}">
        <p14:creationId xmlns:p14="http://schemas.microsoft.com/office/powerpoint/2010/main" val="155447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AD19E6-8C9E-4F30-97DA-9EDAFD04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6C4E5-2187-498F-AC96-5365940C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7" y="658369"/>
            <a:ext cx="8714232" cy="54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068BEB-1C9C-4A01-9DF7-07E4AF88E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42" y="640080"/>
            <a:ext cx="8204561" cy="54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01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AD19E6-8C9E-4F30-97DA-9EDAFD04C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F1878-789D-4C95-A940-135C3E88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F97654-8C0F-4816-BD2F-D8B881498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9456"/>
            <a:ext cx="7777734" cy="59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05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A2EB5CA2-FF40-4EDB-B0FE-E4F8D13D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97" y="301303"/>
            <a:ext cx="8509103" cy="92602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Comparing Adverse Events in G-SRS</a:t>
            </a: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A5F78F9-EDFA-4CAE-93BF-D68170AB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FDA product dictionary allows coding of all suspect products to be coded to and active moiety </a:t>
            </a:r>
          </a:p>
          <a:p>
            <a:pPr eaLnBrk="1" hangingPunct="1">
              <a:defRPr/>
            </a:pPr>
            <a:r>
              <a:rPr lang="en-US" altLang="en-US" dirty="0"/>
              <a:t>Counts of adverse events with a given PT term are mapped from product to active moiety</a:t>
            </a:r>
          </a:p>
          <a:p>
            <a:pPr eaLnBrk="1" hangingPunct="1">
              <a:defRPr/>
            </a:pPr>
            <a:r>
              <a:rPr lang="en-US" altLang="en-US" dirty="0"/>
              <a:t>Linking GSRS to FAERS system will allow structure based analysis</a:t>
            </a:r>
          </a:p>
          <a:p>
            <a:pPr eaLnBrk="1" hangingPunct="1">
              <a:defRPr/>
            </a:pPr>
            <a:r>
              <a:rPr lang="en-US" altLang="en-US" dirty="0"/>
              <a:t>Use PRR as a metric of association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069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378909"/>
            <a:ext cx="8509103" cy="926020"/>
          </a:xfrm>
        </p:spPr>
        <p:txBody>
          <a:bodyPr/>
          <a:lstStyle/>
          <a:p>
            <a:r>
              <a:rPr lang="en-US" altLang="en-US" dirty="0"/>
              <a:t>Organizing Information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06063"/>
            <a:ext cx="8509103" cy="468975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FDA has the most important/valuable repository of human biological and product data but limited integration.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Submission process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Paper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PDF’s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Organizational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Different Centers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Different Contractors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Business Process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The amount of information is increasing</a:t>
            </a:r>
          </a:p>
          <a:p>
            <a:pPr lvl="1">
              <a:lnSpc>
                <a:spcPct val="90000"/>
              </a:lnSpc>
            </a:pPr>
            <a:r>
              <a:rPr lang="en-US" altLang="en-US" sz="2300" dirty="0"/>
              <a:t>Rapid Screening Methods</a:t>
            </a:r>
          </a:p>
          <a:p>
            <a:pPr lvl="1">
              <a:lnSpc>
                <a:spcPct val="90000"/>
              </a:lnSpc>
            </a:pPr>
            <a:r>
              <a:rPr lang="en-US" altLang="en-US" sz="2300" dirty="0"/>
              <a:t>Enzyme and Receptor Profiling</a:t>
            </a:r>
          </a:p>
          <a:p>
            <a:pPr lvl="2">
              <a:lnSpc>
                <a:spcPct val="90000"/>
              </a:lnSpc>
            </a:pPr>
            <a:r>
              <a:rPr lang="en-US" altLang="en-US" sz="2300" dirty="0" err="1"/>
              <a:t>Cyp</a:t>
            </a:r>
            <a:r>
              <a:rPr lang="en-US" altLang="en-US" sz="2300" dirty="0"/>
              <a:t> , Transporter and Receptor</a:t>
            </a:r>
          </a:p>
          <a:p>
            <a:pPr lvl="1">
              <a:lnSpc>
                <a:spcPct val="90000"/>
              </a:lnSpc>
            </a:pPr>
            <a:r>
              <a:rPr lang="en-US" altLang="en-US" sz="2300" dirty="0"/>
              <a:t>Genomics</a:t>
            </a:r>
          </a:p>
          <a:p>
            <a:pPr lvl="1">
              <a:lnSpc>
                <a:spcPct val="90000"/>
              </a:lnSpc>
            </a:pPr>
            <a:r>
              <a:rPr lang="en-US" altLang="en-US" sz="2300" dirty="0" err="1"/>
              <a:t>Epigenomics</a:t>
            </a:r>
            <a:endParaRPr lang="en-US" altLang="en-US" sz="2300" dirty="0"/>
          </a:p>
          <a:p>
            <a:pPr lvl="1">
              <a:lnSpc>
                <a:spcPct val="90000"/>
              </a:lnSpc>
            </a:pPr>
            <a:r>
              <a:rPr lang="en-US" altLang="en-US" sz="2300" dirty="0"/>
              <a:t>Electronic  Health Records</a:t>
            </a:r>
          </a:p>
          <a:p>
            <a:pPr lvl="1">
              <a:lnSpc>
                <a:spcPct val="90000"/>
              </a:lnSpc>
            </a:pPr>
            <a:r>
              <a:rPr lang="en-US" altLang="en-US" sz="2300" dirty="0"/>
              <a:t>Many CMC changes</a:t>
            </a:r>
          </a:p>
          <a:p>
            <a:pPr lvl="1">
              <a:lnSpc>
                <a:spcPct val="90000"/>
              </a:lnSpc>
            </a:pPr>
            <a:endParaRPr lang="en-US" altLang="en-US" sz="2100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en-US" altLang="en-US" sz="1500" b="1" dirty="0"/>
              <a:t>	</a:t>
            </a:r>
          </a:p>
          <a:p>
            <a:pPr>
              <a:lnSpc>
                <a:spcPct val="90000"/>
              </a:lnSpc>
            </a:pPr>
            <a:endParaRPr lang="en-US" alt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4790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07062D8-B419-4FDB-B7E3-D2F3D4EF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PRR?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C7B119F-0824-4C17-8B3B-9B11FA48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00600"/>
            <a:ext cx="2605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1800"/>
              <a:t>PRR = [a/(a+b)] / [c/(c+d)]</a:t>
            </a:r>
            <a:endParaRPr lang="en-US" altLang="en-US" sz="18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CA8AF5-2A8C-4579-8E52-39349AB376A5}"/>
              </a:ext>
            </a:extLst>
          </p:cNvPr>
          <p:cNvGraphicFramePr>
            <a:graphicFrameLocks noGrp="1"/>
          </p:cNvGraphicFramePr>
          <p:nvPr/>
        </p:nvGraphicFramePr>
        <p:xfrm>
          <a:off x="1181100" y="2514600"/>
          <a:ext cx="6781800" cy="1981200"/>
        </p:xfrm>
        <a:graphic>
          <a:graphicData uri="http://schemas.openxmlformats.org/drawingml/2006/table">
            <a:tbl>
              <a:tblPr/>
              <a:tblGrid>
                <a:gridCol w="16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9F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</a:rPr>
                        <a:t>Event Y</a:t>
                      </a: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6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>
                          <a:solidFill>
                            <a:srgbClr val="FFFFFF"/>
                          </a:solidFill>
                          <a:effectLst/>
                        </a:rPr>
                        <a:t>All other events</a:t>
                      </a: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2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X</a:t>
                      </a:r>
                      <a:endParaRPr lang="en-US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 + 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</a:rPr>
                        <a:t>All other products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 + 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 + c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b + 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Total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30" name="TextBox 5">
            <a:extLst>
              <a:ext uri="{FF2B5EF4-FFF2-40B4-BE49-F238E27FC236}">
                <a16:creationId xmlns:a16="http://schemas.microsoft.com/office/drawing/2014/main" id="{7D4B8B20-545A-4FAE-B410-3C8206AA2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4800600"/>
            <a:ext cx="4540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If PRR &gt;&gt; 1 then Event Y is “disproportionately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reported for Product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69F28-ABF4-45AC-B676-32B437C41C6D}"/>
              </a:ext>
            </a:extLst>
          </p:cNvPr>
          <p:cNvSpPr txBox="1"/>
          <p:nvPr/>
        </p:nvSpPr>
        <p:spPr>
          <a:xfrm>
            <a:off x="1143000" y="5410200"/>
            <a:ext cx="6523038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u="sng" dirty="0"/>
              <a:t>Issues with PRR: 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dirty="0"/>
              <a:t>It does not adjust for small counts</a:t>
            </a: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dirty="0"/>
              <a:t>Every report represents a suspicion of an AE related to a product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EEBC59-E862-488D-BE24-187E2C3914B9}"/>
              </a:ext>
            </a:extLst>
          </p:cNvPr>
          <p:cNvCxnSpPr>
            <a:stCxn id="4099" idx="3"/>
          </p:cNvCxnSpPr>
          <p:nvPr/>
        </p:nvCxnSpPr>
        <p:spPr>
          <a:xfrm>
            <a:off x="3748088" y="4984750"/>
            <a:ext cx="30321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3" name="TextBox 10">
            <a:extLst>
              <a:ext uri="{FF2B5EF4-FFF2-40B4-BE49-F238E27FC236}">
                <a16:creationId xmlns:a16="http://schemas.microsoft.com/office/drawing/2014/main" id="{2D237162-851D-477B-AC5F-F2DAB62E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47800"/>
            <a:ext cx="67008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PRR = Proportional Reporting Ratio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/>
              <a:t>  is</a:t>
            </a:r>
            <a:r>
              <a:rPr lang="en-US" altLang="en-US" sz="1800"/>
              <a:t> The degree of disproportionate reporting of an AE for a product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interest compared to this same event for all other products </a:t>
            </a:r>
          </a:p>
        </p:txBody>
      </p:sp>
    </p:spTree>
    <p:extLst>
      <p:ext uri="{BB962C8B-B14F-4D97-AF65-F5344CB8AC3E}">
        <p14:creationId xmlns:p14="http://schemas.microsoft.com/office/powerpoint/2010/main" val="383430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4ED-8461-4A41-B02C-3C56B3FB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defTabSz="914400" fontAlgn="base">
              <a:spcAft>
                <a:spcPct val="0"/>
              </a:spcAft>
            </a:pPr>
            <a:r>
              <a:rPr lang="en-US" altLang="en-US" sz="40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Lactic Acidosis vs. Hemolytic Anemia</a:t>
            </a:r>
            <a:br>
              <a:rPr lang="en-US" altLang="en-US" sz="40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40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Outliers</a:t>
            </a:r>
            <a:br>
              <a:rPr lang="en-US" altLang="en-US" sz="40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942F1DD-0ACA-4156-8F0B-C672D1E71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182" y="2773005"/>
            <a:ext cx="2207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METFORMIN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9EEC44B-BCD3-48E4-9CAA-B9E3BC9B0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934" y="2326918"/>
            <a:ext cx="1919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PHENFORMIN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C14D20-B348-4C8E-9BF9-ACB9563E9ACD}"/>
              </a:ext>
            </a:extLst>
          </p:cNvPr>
          <p:cNvCxnSpPr>
            <a:cxnSpLocks/>
          </p:cNvCxnSpPr>
          <p:nvPr/>
        </p:nvCxnSpPr>
        <p:spPr>
          <a:xfrm flipH="1">
            <a:off x="6662548" y="4525794"/>
            <a:ext cx="11148" cy="3923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687EE6-7F47-4E97-BB7B-402081B75210}"/>
              </a:ext>
            </a:extLst>
          </p:cNvPr>
          <p:cNvCxnSpPr>
            <a:cxnSpLocks/>
          </p:cNvCxnSpPr>
          <p:nvPr/>
        </p:nvCxnSpPr>
        <p:spPr>
          <a:xfrm flipH="1">
            <a:off x="4538473" y="2969606"/>
            <a:ext cx="13136" cy="3340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6607BD-F277-4C27-951C-0639F6F1EEDE}"/>
              </a:ext>
            </a:extLst>
          </p:cNvPr>
          <p:cNvCxnSpPr>
            <a:cxnSpLocks/>
          </p:cNvCxnSpPr>
          <p:nvPr/>
        </p:nvCxnSpPr>
        <p:spPr>
          <a:xfrm flipH="1">
            <a:off x="4390836" y="2545716"/>
            <a:ext cx="4595" cy="54203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BC6CB7-F6F4-43C7-AB49-1D3D69AE8829}"/>
              </a:ext>
            </a:extLst>
          </p:cNvPr>
          <p:cNvGrpSpPr/>
          <p:nvPr/>
        </p:nvGrpSpPr>
        <p:grpSpPr>
          <a:xfrm>
            <a:off x="571488" y="1930348"/>
            <a:ext cx="8148892" cy="4273296"/>
            <a:chOff x="1828800" y="1611313"/>
            <a:chExt cx="6859588" cy="4179887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2DCF64A2-E996-4557-8957-6F654B07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952625"/>
              <a:ext cx="5343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84BFA600-D617-42C5-BF32-DE0736D002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057400"/>
              <a:ext cx="14176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METFORMIN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A066D509-19F9-4186-9F0D-A5D81E752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1611313"/>
              <a:ext cx="15224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PHENFORMIN</a:t>
              </a:r>
            </a:p>
          </p:txBody>
        </p:sp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DBC581F9-DA37-4C0D-B7FD-A04C7A786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429000"/>
              <a:ext cx="15255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METHYLDOPA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EA575A-43A7-4DD8-A0C5-E30990792C03}"/>
                </a:ext>
              </a:extLst>
            </p:cNvPr>
            <p:cNvCxnSpPr/>
            <p:nvPr/>
          </p:nvCxnSpPr>
          <p:spPr>
            <a:xfrm flipH="1">
              <a:off x="6772275" y="3810000"/>
              <a:ext cx="542925" cy="3952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E5897F-E6FA-4101-B3C4-EE429CD64A2A}"/>
                </a:ext>
              </a:extLst>
            </p:cNvPr>
            <p:cNvCxnSpPr/>
            <p:nvPr/>
          </p:nvCxnSpPr>
          <p:spPr>
            <a:xfrm flipH="1">
              <a:off x="4648200" y="2254250"/>
              <a:ext cx="639763" cy="33655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F8294D-74BD-4F83-96BD-9F01E56CACE4}"/>
                </a:ext>
              </a:extLst>
            </p:cNvPr>
            <p:cNvCxnSpPr/>
            <p:nvPr/>
          </p:nvCxnSpPr>
          <p:spPr>
            <a:xfrm flipH="1">
              <a:off x="4500563" y="1828800"/>
              <a:ext cx="223837" cy="5461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842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200D-AB12-48C4-A958-572BA168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6701"/>
            <a:ext cx="8509103" cy="1150354"/>
          </a:xfrm>
        </p:spPr>
        <p:txBody>
          <a:bodyPr>
            <a:normAutofit fontScale="90000"/>
          </a:bodyPr>
          <a:lstStyle/>
          <a:p>
            <a:r>
              <a:rPr lang="en-US" dirty="0"/>
              <a:t>GLYBURIDE vs. GLIPIZIDE</a:t>
            </a:r>
            <a:br>
              <a:rPr lang="en-US" dirty="0"/>
            </a:br>
            <a:r>
              <a:rPr lang="en-US" dirty="0"/>
              <a:t>Outliers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396836-0F6B-44A2-A620-D1C4267AB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14E40A-8FA0-4A18-ADBF-92BACB166BD9}"/>
              </a:ext>
            </a:extLst>
          </p:cNvPr>
          <p:cNvGrpSpPr/>
          <p:nvPr/>
        </p:nvGrpSpPr>
        <p:grpSpPr>
          <a:xfrm>
            <a:off x="379527" y="1395524"/>
            <a:ext cx="8421473" cy="5442511"/>
            <a:chOff x="1143000" y="1323975"/>
            <a:chExt cx="7888288" cy="454342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0E8F056-517C-44F7-B212-A5A72485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323975"/>
              <a:ext cx="6826250" cy="454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EC474094-D595-4CAB-92A5-16B422391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1944688"/>
              <a:ext cx="1654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Drug Tolerance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Increased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B79081-B56A-4692-A87E-C100FACF54EE}"/>
                </a:ext>
              </a:extLst>
            </p:cNvPr>
            <p:cNvCxnSpPr/>
            <p:nvPr/>
          </p:nvCxnSpPr>
          <p:spPr>
            <a:xfrm>
              <a:off x="3657600" y="2362200"/>
              <a:ext cx="898525" cy="381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8F44EA7-8335-4364-9A36-1D0F976A9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048000"/>
              <a:ext cx="1716088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Medication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/>
                <a:t>Residue Present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5DB174-7E67-4BBA-B07C-3E708EB0B4BD}"/>
                </a:ext>
              </a:extLst>
            </p:cNvPr>
            <p:cNvCxnSpPr/>
            <p:nvPr/>
          </p:nvCxnSpPr>
          <p:spPr>
            <a:xfrm flipH="1">
              <a:off x="6248400" y="3595688"/>
              <a:ext cx="1066800" cy="36671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828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2EAD3B-8279-4C65-BE35-FE953E5917D0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677863"/>
          <a:ext cx="1905000" cy="6119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16"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GLICLAZIDE </a:t>
                      </a:r>
                    </a:p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(N=2827)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PT </a:t>
                      </a:r>
                    </a:p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COUNT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548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LACTIC ACIDOSIS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METABOLIC ACIDOSIS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DIABETES MELLITUS INADEQUATE CONTROL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HYPERKALAEMIA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HYPOGLYCAEMIC COMA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PANCREATIC CARCINOMA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PEMPHIGOID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HYPERLACTACIDAEMIA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ACIDOSIS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DIABETIC METABOLIC DECOMPENSATION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BRADYPHRENIA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HEPATITIS CHOLESTATIC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8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GASTROINTESTINAL MOTILITY DISORDER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VOMITING PROJECTILE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8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CARDIOACTIVE DRUG LEVEL INCREASED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DISTRIBUTIVE SHOCK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HAEMOGLOBIN INCREASED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HAND DEFORMITY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JOINT NOISE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SCOLIOSIS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BRONCHIECTASIS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POISONING DELIBERATE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PULSE ABNORMAL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HEPATITIS FULMINANT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LICHEN PLANUS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189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NORMOCHROMIC NORMOCYTIC ANAEMIA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IDIOPATHIC PULMONARY FIBROSIS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URINARY TRACT DISCOMFORT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BRADYKINESIA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DIABETIC HYPEROSMOLAR COMA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SLEEP TERROR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FOETAL DISORDER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JEALOUS DELUSION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RIGHT VENTRICULAR DYSFUNCTION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ACUTE LUNG INJURY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IMPULSE-CONTROL DISORDER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INHIBITORY DRUG INTERACTION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ANAEMIA VITAMIN B12 DEFICIENCY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BODY MASS INDEX DECREASED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CALCIPHYLAXIS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DIABETIC KETOSIS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DIABETIC ULCER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HALO VISION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HYPOGLYCAEMIA NEONATAL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ORBITAL OEDEMA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122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SLOW RESPONSE TO STIMULI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5547" marR="5547" marT="55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CACC05-A369-4E29-871F-572BCD872462}"/>
              </a:ext>
            </a:extLst>
          </p:cNvPr>
          <p:cNvGraphicFramePr>
            <a:graphicFrameLocks noGrp="1"/>
          </p:cNvGraphicFramePr>
          <p:nvPr/>
        </p:nvGraphicFramePr>
        <p:xfrm>
          <a:off x="5715000" y="685800"/>
          <a:ext cx="1600200" cy="2312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077"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CHLORPROPAMIDE</a:t>
                      </a:r>
                      <a:r>
                        <a:rPr lang="en-US" sz="700" b="1" u="none" strike="noStrike" dirty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(N=1904)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PT </a:t>
                      </a:r>
                    </a:p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COUNT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222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3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INAPPROPRIATE ANTIDIURETIC HORMONE SECRETION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JAUNDICE CHOLESTATIC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CORONARY ARTERY BYPASS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CATARACT OPERATION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LEG AMPUTATION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TOE AMPUTATION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VENOUS OCCLUSION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DIABETIC COMPLICATION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DIABETIC COMA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ANGIOPLASTY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6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046449-0E6E-45F6-8B93-D9CEEC207238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685800"/>
          <a:ext cx="1600200" cy="30416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147"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GLIPIZIDE </a:t>
                      </a:r>
                    </a:p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(N=9980)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PT </a:t>
                      </a:r>
                    </a:p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COUNT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1358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2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HYPERGLYCAEMIA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705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3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BLOOD GLUCOSE DECREASED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452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4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DIABETES MELLITUS INADEQUATE CONTROL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287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5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GLYCOSYLATED HAEMOGLOBIN INCREASED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195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6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BLOOD GLUCOSE FLUCTUATION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7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MEDICATION RESIDUE PRESENT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8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HYPOGLYCAEMIC COMA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9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GLUCOSE TOLERANCE DECREASED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10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ACCIDENTAL POISONING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11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BLOOD GLUCOSE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12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MEDICAL DEVICE SITE INFECTION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76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13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MICROALBUMINURIA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6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>
                          <a:effectLst/>
                        </a:rPr>
                        <a:t>14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STOOL ANALYSIS ABNORMAL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C40EB7-394F-4E60-A61C-A8DA62E7715E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685800"/>
          <a:ext cx="1905000" cy="5113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73"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GLYBURIDE</a:t>
                      </a:r>
                      <a:r>
                        <a:rPr lang="en-US" sz="700" b="1" u="none" strike="noStrike" dirty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(N=11205)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PT </a:t>
                      </a:r>
                    </a:p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COUNT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HYPOGLYCAEMIA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2671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LACTIC ACIDOSIS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244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DIABETES MELLITUS INADEQUATE CONTROL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168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HYPOGLYCAEMIC COMA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DRUG TOLERANCE INCREASED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70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HYPOGLYCAEMIC UNCONSCIOUSNESS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SHOCK HYPOGLYCAEMIC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HYPOGLYCAEMIC ENCEPHALOPATHY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MUCOSAL EROSION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CONGENITAL MUSCULOSKELETAL ANOMALY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OTITIS EXTERNA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QUADRIPARESIS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MACROSOMIA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METABOLIC ALKALOSIS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SCROTAL OEDEMA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NEPHROCALCINOSIS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GRANULOMATOUS LIVER DISEASE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PULMONARY HYPOPLASIA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DRUG CLEARANCE DECREASED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SPINE MALFORMATION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MICROALBUMINURIA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BLOOD GLUCOSE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BLOOD ZINC DECREASED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TYMPANIC MEMBRANE DISORDER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HYPERINSULINAEMIA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INSULIN C-PEPTIDE INCREASED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PLATELET COUNT NORMAL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RIB HYPOPLASIA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5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TRANSVERSE PRESENTATION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8874" marR="8874" marT="88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13653F-B4F3-4583-8657-FAD16A094D0C}"/>
              </a:ext>
            </a:extLst>
          </p:cNvPr>
          <p:cNvGraphicFramePr>
            <a:graphicFrameLocks noGrp="1"/>
          </p:cNvGraphicFramePr>
          <p:nvPr/>
        </p:nvGraphicFramePr>
        <p:xfrm>
          <a:off x="7391400" y="685800"/>
          <a:ext cx="1600200" cy="2036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184">
                <a:tc>
                  <a:txBody>
                    <a:bodyPr/>
                    <a:lstStyle/>
                    <a:p>
                      <a:pPr algn="ctr" fontAlgn="b"/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TOLAZAMIDE </a:t>
                      </a:r>
                    </a:p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(N=1223)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PT </a:t>
                      </a:r>
                    </a:p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COUNT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HYPERGLYCAEMIA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137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2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HYPOGLYCAEMIA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3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AMBLYOPIA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70</a:t>
                      </a:r>
                      <a:endParaRPr lang="en-US" sz="700" b="1" i="0" u="none" strike="noStrike" dirty="0">
                        <a:solidFill>
                          <a:srgbClr val="FF0000"/>
                        </a:solidFill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JAUNDICE CHOLESTATIC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5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INAPPROPRIATE ANTIDIURETIC HORMONE SECRETION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14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6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dirty="0">
                          <a:effectLst/>
                        </a:rPr>
                        <a:t>GANGRENE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7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KETOACIDOSIS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11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PATHOLOGICAL FRACTURE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10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7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9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>
                          <a:effectLst/>
                        </a:rPr>
                        <a:t>GASTROINTESTINAL CARCINOMA</a:t>
                      </a:r>
                      <a:endParaRPr lang="en-US" sz="700" b="1" i="0" u="none" strike="noStrike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8</a:t>
                      </a:r>
                      <a:endParaRPr lang="en-US" sz="700" b="1" i="0" u="none" strike="noStrike" dirty="0">
                        <a:effectLst/>
                        <a:latin typeface="System"/>
                      </a:endParaRPr>
                    </a:p>
                  </a:txBody>
                  <a:tcPr marL="9268" marR="9268" marT="92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396" name="TextBox 10">
            <a:extLst>
              <a:ext uri="{FF2B5EF4-FFF2-40B4-BE49-F238E27FC236}">
                <a16:creationId xmlns:a16="http://schemas.microsoft.com/office/drawing/2014/main" id="{2A33D779-F922-473E-A058-6CA185DCE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63513"/>
            <a:ext cx="5432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PT-Terms of the Top 5% PRR -- Sulfonylurea Drugs</a:t>
            </a:r>
          </a:p>
        </p:txBody>
      </p:sp>
    </p:spTree>
    <p:extLst>
      <p:ext uri="{BB962C8B-B14F-4D97-AF65-F5344CB8AC3E}">
        <p14:creationId xmlns:p14="http://schemas.microsoft.com/office/powerpoint/2010/main" val="359786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7620000" cy="1143000"/>
          </a:xfrm>
        </p:spPr>
        <p:txBody>
          <a:bodyPr/>
          <a:lstStyle/>
          <a:p>
            <a:r>
              <a:rPr lang="en-US" altLang="en-US"/>
              <a:t>Working Collaboratively</a:t>
            </a:r>
          </a:p>
        </p:txBody>
      </p:sp>
      <p:pic>
        <p:nvPicPr>
          <p:cNvPr id="57347" name="Picture 2" descr="http://tripod.nih.gov/ginas/img/logospuzzl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350" y="1724025"/>
            <a:ext cx="117919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Shape 242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195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A4C-CB7E-4B6E-ADB7-F148499B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48" y="106354"/>
            <a:ext cx="8509103" cy="926020"/>
          </a:xfrm>
        </p:spPr>
        <p:txBody>
          <a:bodyPr/>
          <a:lstStyle/>
          <a:p>
            <a:r>
              <a:rPr lang="en-US" dirty="0" err="1"/>
              <a:t>GInAS</a:t>
            </a:r>
            <a:r>
              <a:rPr lang="en-US" dirty="0"/>
              <a:t>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779F-78FE-424D-8003-207135CB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47" y="1280161"/>
            <a:ext cx="8509103" cy="45767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get the software and data from NCATS</a:t>
            </a:r>
          </a:p>
          <a:p>
            <a:pPr lvl="1"/>
            <a:r>
              <a:rPr lang="en-US" dirty="0"/>
              <a:t>https://tripod.nih.gov/ginas</a:t>
            </a:r>
          </a:p>
          <a:p>
            <a:r>
              <a:rPr lang="en-US" dirty="0"/>
              <a:t>Fifth Meeting November 16, 2018</a:t>
            </a:r>
          </a:p>
          <a:p>
            <a:r>
              <a:rPr lang="en-US" dirty="0"/>
              <a:t>At USP 12601 </a:t>
            </a:r>
            <a:r>
              <a:rPr lang="en-US" dirty="0" err="1"/>
              <a:t>Twinbrook</a:t>
            </a:r>
            <a:r>
              <a:rPr lang="en-US" dirty="0"/>
              <a:t> Parkway</a:t>
            </a:r>
          </a:p>
          <a:p>
            <a:pPr lvl="1"/>
            <a:r>
              <a:rPr lang="en-US" dirty="0"/>
              <a:t>Rockville Maryland 20852</a:t>
            </a:r>
          </a:p>
          <a:p>
            <a:r>
              <a:rPr lang="en-US" dirty="0"/>
              <a:t>Free and Open to Public </a:t>
            </a:r>
          </a:p>
          <a:p>
            <a:r>
              <a:rPr lang="en-US" dirty="0"/>
              <a:t>To Get on the </a:t>
            </a:r>
            <a:r>
              <a:rPr lang="en-US" dirty="0" err="1"/>
              <a:t>GInAS</a:t>
            </a:r>
            <a:r>
              <a:rPr lang="en-US" dirty="0"/>
              <a:t> Notification List</a:t>
            </a:r>
          </a:p>
          <a:p>
            <a:pPr lvl="1"/>
            <a:r>
              <a:rPr lang="en-US" dirty="0"/>
              <a:t>Contact Danny Katzel at</a:t>
            </a:r>
          </a:p>
          <a:p>
            <a:pPr lvl="1"/>
            <a:r>
              <a:rPr lang="en-US" dirty="0">
                <a:hlinkClick r:id="rId2"/>
              </a:rPr>
              <a:t>Daniel.Katzel@nih.gov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8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11" y="0"/>
            <a:ext cx="8509103" cy="926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Acknowledgements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625" y="1043927"/>
            <a:ext cx="3886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FDA Team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Yulia Borodina, Larry Callahan, Ramez Ghazzaoui, Elaine Johanson, Samir Lababidi, Mitch Miller, Archana Newatia, Sarah </a:t>
            </a:r>
            <a:r>
              <a:rPr lang="en-US" sz="1600" dirty="0" err="1">
                <a:latin typeface="Century Gothic" panose="020B0502020202020204" pitchFamily="34" charset="0"/>
              </a:rPr>
              <a:t>Steman</a:t>
            </a:r>
            <a:r>
              <a:rPr lang="en-US" sz="1600" dirty="0">
                <a:latin typeface="Century Gothic" panose="020B0502020202020204" pitchFamily="34" charset="0"/>
              </a:rPr>
              <a:t>, Frank Switzer, Annette Vernon, Alex Welsch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Foreign Regulatory Participants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Thomas Balzer (</a:t>
            </a:r>
            <a:r>
              <a:rPr lang="en-US" sz="1600" dirty="0" err="1">
                <a:latin typeface="Century Gothic" panose="020B0502020202020204" pitchFamily="34" charset="0"/>
              </a:rPr>
              <a:t>BFarM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Herman Diederik, Marcel Hoefnagel, Bert </a:t>
            </a:r>
            <a:r>
              <a:rPr lang="en-US" sz="1600" dirty="0" err="1">
                <a:latin typeface="Century Gothic" panose="020B0502020202020204" pitchFamily="34" charset="0"/>
              </a:rPr>
              <a:t>Kroes</a:t>
            </a:r>
            <a:r>
              <a:rPr lang="en-US" sz="1600" dirty="0"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latin typeface="Century Gothic" panose="020B0502020202020204" pitchFamily="34" charset="0"/>
              </a:rPr>
              <a:t>Ciska</a:t>
            </a:r>
            <a:r>
              <a:rPr lang="en-US" sz="1600" dirty="0">
                <a:latin typeface="Century Gothic" panose="020B0502020202020204" pitchFamily="34" charset="0"/>
              </a:rPr>
              <a:t> Matai (MEB)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Takeshi </a:t>
            </a:r>
            <a:r>
              <a:rPr lang="en-US" sz="1600" dirty="0" err="1">
                <a:latin typeface="Century Gothic" panose="020B0502020202020204" pitchFamily="34" charset="0"/>
              </a:rPr>
              <a:t>Misu</a:t>
            </a:r>
            <a:r>
              <a:rPr lang="en-US" sz="1600" dirty="0">
                <a:latin typeface="Century Gothic" panose="020B0502020202020204" pitchFamily="34" charset="0"/>
              </a:rPr>
              <a:t>, Izumi Oba (PMDA)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Vik Srivastava, Mary </a:t>
            </a:r>
            <a:r>
              <a:rPr lang="en-US" sz="1600" dirty="0" err="1">
                <a:latin typeface="Century Gothic" panose="020B0502020202020204" pitchFamily="34" charset="0"/>
              </a:rPr>
              <a:t>Rapheal</a:t>
            </a:r>
            <a:r>
              <a:rPr lang="en-US" sz="1600" dirty="0">
                <a:latin typeface="Century Gothic" panose="020B0502020202020204" pitchFamily="34" charset="0"/>
              </a:rPr>
              <a:t> (Health Canada)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Philipp </a:t>
            </a:r>
            <a:r>
              <a:rPr lang="en-US" sz="1600" dirty="0" err="1">
                <a:latin typeface="Century Gothic" panose="020B0502020202020204" pitchFamily="34" charset="0"/>
              </a:rPr>
              <a:t>Weyerman</a:t>
            </a:r>
            <a:r>
              <a:rPr lang="en-US" sz="1600" dirty="0">
                <a:latin typeface="Century Gothic" panose="020B0502020202020204" pitchFamily="34" charset="0"/>
              </a:rPr>
              <a:t> (Swiss Medic)</a:t>
            </a:r>
          </a:p>
          <a:p>
            <a:r>
              <a:rPr lang="en-US" sz="1600" b="1" dirty="0">
                <a:latin typeface="Century Gothic" panose="020B0502020202020204" pitchFamily="34" charset="0"/>
              </a:rPr>
              <a:t>Kew  Gardens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Bob </a:t>
            </a:r>
            <a:r>
              <a:rPr lang="en-US" sz="1600" dirty="0" err="1">
                <a:latin typeface="Century Gothic" panose="020B0502020202020204" pitchFamily="34" charset="0"/>
              </a:rPr>
              <a:t>Alkins</a:t>
            </a:r>
            <a:r>
              <a:rPr lang="en-US" sz="1600" dirty="0">
                <a:latin typeface="Century Gothic" panose="020B0502020202020204" pitchFamily="34" charset="0"/>
              </a:rPr>
              <a:t>, Elizabeth </a:t>
            </a:r>
            <a:r>
              <a:rPr lang="en-US" sz="1600" dirty="0" err="1">
                <a:latin typeface="Century Gothic" panose="020B0502020202020204" pitchFamily="34" charset="0"/>
              </a:rPr>
              <a:t>Dauncey</a:t>
            </a:r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USP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Fouad </a:t>
            </a:r>
            <a:r>
              <a:rPr lang="en-US" sz="1600" dirty="0" err="1">
                <a:latin typeface="Century Gothic" panose="020B0502020202020204" pitchFamily="34" charset="0"/>
              </a:rPr>
              <a:t>Atouf</a:t>
            </a:r>
            <a:r>
              <a:rPr lang="en-US" sz="1600" dirty="0">
                <a:latin typeface="Century Gothic" panose="020B0502020202020204" pitchFamily="34" charset="0"/>
              </a:rPr>
              <a:t>, Andrzej Wilk</a:t>
            </a:r>
          </a:p>
          <a:p>
            <a:r>
              <a:rPr lang="en-US" sz="1600" b="1" dirty="0">
                <a:latin typeface="Century Gothic" panose="020B0502020202020204" pitchFamily="34" charset="0"/>
              </a:rPr>
              <a:t>WHO-UMC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Malin </a:t>
            </a:r>
            <a:r>
              <a:rPr lang="en-US" sz="1600" dirty="0" err="1">
                <a:latin typeface="Century Gothic" panose="020B0502020202020204" pitchFamily="34" charset="0"/>
              </a:rPr>
              <a:t>Jakobsson</a:t>
            </a:r>
            <a:r>
              <a:rPr lang="en-US" sz="1600" dirty="0">
                <a:latin typeface="Century Gothic" panose="020B0502020202020204" pitchFamily="34" charset="0"/>
              </a:rPr>
              <a:t>; Malin </a:t>
            </a:r>
            <a:r>
              <a:rPr lang="en-US" sz="1600" dirty="0" err="1">
                <a:latin typeface="Century Gothic" panose="020B0502020202020204" pitchFamily="34" charset="0"/>
              </a:rPr>
              <a:t>Flavid</a:t>
            </a:r>
            <a:endParaRPr lang="en-US" sz="1600" dirty="0">
              <a:latin typeface="Century Gothic" panose="020B0502020202020204" pitchFamily="34" charset="0"/>
            </a:endParaRPr>
          </a:p>
          <a:p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106262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NCATS Team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Dammika Amugoda, </a:t>
            </a:r>
            <a:r>
              <a:rPr lang="en-US" sz="1600" dirty="0" err="1">
                <a:latin typeface="Century Gothic" panose="020B0502020202020204" pitchFamily="34" charset="0"/>
              </a:rPr>
              <a:t>Trung</a:t>
            </a:r>
            <a:r>
              <a:rPr lang="en-US" sz="1600" dirty="0">
                <a:latin typeface="Century Gothic" panose="020B0502020202020204" pitchFamily="34" charset="0"/>
              </a:rPr>
              <a:t> Nguyen, Tyler Peryea, Tim Sheils; Dan Katzel; Noel Southall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IDMP Members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Paolo Alcini, Sabine Brosch, Tim Buxton, Ilaria Del Seppia, Panagiotis </a:t>
            </a:r>
            <a:r>
              <a:rPr lang="en-US" sz="1600" dirty="0" err="1">
                <a:latin typeface="Century Gothic" panose="020B0502020202020204" pitchFamily="34" charset="0"/>
              </a:rPr>
              <a:t>Telonis</a:t>
            </a:r>
            <a:r>
              <a:rPr lang="en-US" sz="1600" dirty="0">
                <a:latin typeface="Century Gothic" panose="020B0502020202020204" pitchFamily="34" charset="0"/>
              </a:rPr>
              <a:t> (EMA)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Ta-Jen Chen, Randy Levin, Vada Perkins, Mary Ann Slack (FDA)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Christian Hay (GS1)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Pam </a:t>
            </a:r>
            <a:r>
              <a:rPr lang="en-US" sz="1600" dirty="0" err="1">
                <a:latin typeface="Century Gothic" panose="020B0502020202020204" pitchFamily="34" charset="0"/>
              </a:rPr>
              <a:t>Cafiero</a:t>
            </a:r>
            <a:r>
              <a:rPr lang="en-US" sz="1600" dirty="0"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latin typeface="Century Gothic" panose="020B0502020202020204" pitchFamily="34" charset="0"/>
              </a:rPr>
              <a:t>Surenda</a:t>
            </a:r>
            <a:r>
              <a:rPr lang="en-US" sz="1600" dirty="0"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latin typeface="Century Gothic" panose="020B0502020202020204" pitchFamily="34" charset="0"/>
              </a:rPr>
              <a:t>Gokhale</a:t>
            </a:r>
            <a:r>
              <a:rPr lang="en-US" sz="1600" dirty="0">
                <a:latin typeface="Century Gothic" panose="020B0502020202020204" pitchFamily="34" charset="0"/>
              </a:rPr>
              <a:t>, William Gregory, Barry Hammond, Manabu Inoue; Kostas </a:t>
            </a:r>
            <a:r>
              <a:rPr lang="en-US" sz="1600" dirty="0" err="1">
                <a:latin typeface="Century Gothic" panose="020B0502020202020204" pitchFamily="34" charset="0"/>
              </a:rPr>
              <a:t>Kidos</a:t>
            </a:r>
            <a:r>
              <a:rPr lang="en-US" sz="1600" dirty="0">
                <a:latin typeface="Century Gothic" panose="020B0502020202020204" pitchFamily="34" charset="0"/>
              </a:rPr>
              <a:t>, Andrew Marr, Wolfgang </a:t>
            </a:r>
            <a:r>
              <a:rPr lang="en-US" sz="1600" dirty="0" err="1">
                <a:latin typeface="Century Gothic" panose="020B0502020202020204" pitchFamily="34" charset="0"/>
              </a:rPr>
              <a:t>Spiegl</a:t>
            </a:r>
            <a:r>
              <a:rPr lang="en-US" sz="1600" dirty="0">
                <a:latin typeface="Century Gothic" panose="020B0502020202020204" pitchFamily="34" charset="0"/>
              </a:rPr>
              <a:t>  (Industry)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Paul Houston (EMA/CDISC)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EDQM</a:t>
            </a:r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dirty="0">
                <a:latin typeface="Century Gothic" panose="020B0502020202020204" pitchFamily="34" charset="0"/>
              </a:rPr>
              <a:t>Claude </a:t>
            </a:r>
            <a:r>
              <a:rPr lang="en-US" sz="1600" dirty="0" err="1">
                <a:latin typeface="Century Gothic" panose="020B0502020202020204" pitchFamily="34" charset="0"/>
              </a:rPr>
              <a:t>Coune</a:t>
            </a:r>
            <a:r>
              <a:rPr lang="en-US" sz="1600" dirty="0">
                <a:latin typeface="Century Gothic" panose="020B0502020202020204" pitchFamily="34" charset="0"/>
              </a:rPr>
              <a:t>, Chris Jarvis (EDQM)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600" b="1" dirty="0">
                <a:latin typeface="Century Gothic" panose="020B0502020202020204" pitchFamily="34" charset="0"/>
              </a:rPr>
              <a:t>Excipient Industry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Dave </a:t>
            </a:r>
            <a:r>
              <a:rPr lang="en-US" sz="1600" dirty="0" err="1">
                <a:latin typeface="Century Gothic" panose="020B0502020202020204" pitchFamily="34" charset="0"/>
              </a:rPr>
              <a:t>Schonecker</a:t>
            </a:r>
            <a:r>
              <a:rPr lang="en-US" sz="1600" dirty="0">
                <a:latin typeface="Century Gothic" panose="020B0502020202020204" pitchFamily="34" charset="0"/>
              </a:rPr>
              <a:t>, Katherine </a:t>
            </a:r>
            <a:r>
              <a:rPr lang="en-US" sz="1600" dirty="0" err="1">
                <a:latin typeface="Century Gothic" panose="020B0502020202020204" pitchFamily="34" charset="0"/>
              </a:rPr>
              <a:t>Ulman</a:t>
            </a:r>
            <a:endParaRPr lang="en-US" sz="1600" dirty="0">
              <a:latin typeface="Century Gothic" panose="020B0502020202020204" pitchFamily="34" charset="0"/>
            </a:endParaRPr>
          </a:p>
          <a:p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2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7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26" y="320294"/>
            <a:ext cx="8509103" cy="926020"/>
          </a:xfrm>
        </p:spPr>
        <p:txBody>
          <a:bodyPr/>
          <a:lstStyle/>
          <a:p>
            <a:r>
              <a:rPr lang="en-US" dirty="0"/>
              <a:t>Organizing Information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359877"/>
            <a:ext cx="8509103" cy="49359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Identification of Medicinal Products (IDMP)</a:t>
            </a:r>
          </a:p>
          <a:p>
            <a:pPr lvl="1"/>
            <a:r>
              <a:rPr lang="en-US" dirty="0"/>
              <a:t>ISO project; 5 standards</a:t>
            </a:r>
          </a:p>
          <a:p>
            <a:r>
              <a:rPr lang="en-US" dirty="0"/>
              <a:t>Approach of the IDMP to organizing information</a:t>
            </a:r>
          </a:p>
          <a:p>
            <a:pPr lvl="1"/>
            <a:r>
              <a:rPr lang="en-US" dirty="0"/>
              <a:t>Goal is to get data organized prior to submission</a:t>
            </a:r>
          </a:p>
          <a:p>
            <a:pPr lvl="1"/>
            <a:r>
              <a:rPr lang="en-US" dirty="0"/>
              <a:t>Fielded data is better than non-fielded Data</a:t>
            </a:r>
          </a:p>
          <a:p>
            <a:pPr lvl="1"/>
            <a:r>
              <a:rPr lang="en-US" dirty="0"/>
              <a:t>Controlled vocabulary  is better that non-controlled vocabulary</a:t>
            </a:r>
          </a:p>
          <a:p>
            <a:pPr lvl="1"/>
            <a:r>
              <a:rPr lang="en-US" dirty="0"/>
              <a:t>Codes are better than names in electronic systems particularly relevant to substances</a:t>
            </a:r>
          </a:p>
          <a:p>
            <a:pPr lvl="1"/>
            <a:r>
              <a:rPr lang="en-US" dirty="0"/>
              <a:t>Substance terminology on definitions (truth) not hierarchy</a:t>
            </a:r>
          </a:p>
          <a:p>
            <a:pPr lvl="1"/>
            <a:r>
              <a:rPr lang="en-US" dirty="0"/>
              <a:t>All substances in medicinal products should be </a:t>
            </a:r>
            <a:r>
              <a:rPr lang="en-US" dirty="0" err="1"/>
              <a:t>be</a:t>
            </a:r>
            <a:r>
              <a:rPr lang="en-US" dirty="0"/>
              <a:t> defined and assigned a unique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4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86689"/>
            <a:ext cx="8509103" cy="480912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Develop a common data structure and terminology for the description of medicinal products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Facilitate data exchange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Pharmacovigilance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Quality of pharmaceutics/detect/prevent counterfeiting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Predict/prevent drug-drug food-drug interactions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Incorporation of diverse data into databases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Prevent drug shortages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Promote Drug Development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Consistent review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Enter once use many  (substances, organizations)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Assist in mining of EHRs (Effectiveness. Safety, Better Dosing)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60669"/>
            <a:ext cx="8509103" cy="926020"/>
          </a:xfrm>
        </p:spPr>
        <p:txBody>
          <a:bodyPr/>
          <a:lstStyle/>
          <a:p>
            <a:pPr eaLnBrk="1" hangingPunct="1"/>
            <a:r>
              <a:rPr lang="en-US" altLang="en-US" sz="3200" b="1"/>
              <a:t>Goals of IDMP Project</a:t>
            </a:r>
            <a:endParaRPr lang="en-US" altLang="en-US" sz="4000" b="1"/>
          </a:p>
        </p:txBody>
      </p:sp>
    </p:spTree>
    <p:extLst>
      <p:ext uri="{BB962C8B-B14F-4D97-AF65-F5344CB8AC3E}">
        <p14:creationId xmlns:p14="http://schemas.microsoft.com/office/powerpoint/2010/main" val="326505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A99490-B854-418A-AFEB-8E309AF36E8A}"/>
              </a:ext>
            </a:extLst>
          </p:cNvPr>
          <p:cNvGrpSpPr/>
          <p:nvPr/>
        </p:nvGrpSpPr>
        <p:grpSpPr>
          <a:xfrm>
            <a:off x="2348610" y="2155993"/>
            <a:ext cx="6623351" cy="3378018"/>
            <a:chOff x="3838248" y="1548758"/>
            <a:chExt cx="8141318" cy="4504023"/>
          </a:xfrm>
        </p:grpSpPr>
        <p:grpSp>
          <p:nvGrpSpPr>
            <p:cNvPr id="2" name="Group 1"/>
            <p:cNvGrpSpPr/>
            <p:nvPr/>
          </p:nvGrpSpPr>
          <p:grpSpPr>
            <a:xfrm>
              <a:off x="3838248" y="1548758"/>
              <a:ext cx="7218204" cy="1411349"/>
              <a:chOff x="6938188" y="1323964"/>
              <a:chExt cx="4520314" cy="1459994"/>
            </a:xfrm>
          </p:grpSpPr>
          <p:sp>
            <p:nvSpPr>
              <p:cNvPr id="42" name="Rectangle 41"/>
              <p:cNvSpPr/>
              <p:nvPr/>
            </p:nvSpPr>
            <p:spPr>
              <a:xfrm flipH="1">
                <a:off x="6968749" y="1892481"/>
                <a:ext cx="4489753" cy="891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7192" lvl="1" indent="-214313">
                  <a:buFont typeface="Arial" panose="020B0604020202020204" pitchFamily="34" charset="0"/>
                  <a:buChar char="•"/>
                  <a:defRPr/>
                </a:pPr>
                <a:r>
                  <a:rPr lang="en-US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detect safety signals from medicinal products referenced in adverse events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938188" y="1323964"/>
                <a:ext cx="4263252" cy="57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Improve Pharmacovigilance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87049" y="4729198"/>
              <a:ext cx="8092517" cy="1323583"/>
              <a:chOff x="7513488" y="2101832"/>
              <a:chExt cx="3757078" cy="2753636"/>
            </a:xfrm>
          </p:grpSpPr>
          <p:sp>
            <p:nvSpPr>
              <p:cNvPr id="45" name="Rectangle 44"/>
              <p:cNvSpPr/>
              <p:nvPr/>
            </p:nvSpPr>
            <p:spPr>
              <a:xfrm flipH="1">
                <a:off x="7540159" y="2870504"/>
                <a:ext cx="3730407" cy="1984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  <a:defRPr/>
                </a:pPr>
                <a:endParaRPr lang="en-US" sz="4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57192" lvl="1" indent="-214313">
                  <a:buFont typeface="Arial" panose="020B0604020202020204" pitchFamily="34" charset="0"/>
                  <a:buChar char="•"/>
                  <a:defRPr/>
                </a:pPr>
                <a:r>
                  <a:rPr lang="en-US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Supports the exchange of post-market medicinal product information between companies and regulators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513488" y="2101832"/>
                <a:ext cx="3724776" cy="1152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b="1" dirty="0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Promote Greater Understanding and Sharing 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074D13-A865-4DA9-B915-00CF39DFFD0B}"/>
                </a:ext>
              </a:extLst>
            </p:cNvPr>
            <p:cNvGrpSpPr/>
            <p:nvPr/>
          </p:nvGrpSpPr>
          <p:grpSpPr>
            <a:xfrm>
              <a:off x="3901322" y="3123182"/>
              <a:ext cx="7569201" cy="1389772"/>
              <a:chOff x="3857132" y="2833836"/>
              <a:chExt cx="7569201" cy="1389772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857132" y="2833836"/>
                <a:ext cx="7569201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b="1" dirty="0">
                    <a:solidFill>
                      <a:srgbClr val="25939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 Mitigation of Drug Shortages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 flipH="1">
                <a:off x="3857132" y="3361834"/>
                <a:ext cx="7238684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57192" lvl="1" indent="-214313">
                  <a:buFont typeface="Arial" panose="020B0604020202020204" pitchFamily="34" charset="0"/>
                  <a:buChar char="•"/>
                  <a:defRPr/>
                </a:pPr>
                <a:r>
                  <a:rPr lang="en-US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Allows the identification of pharmaceutically equivalent products across regions  </a:t>
                </a:r>
              </a:p>
            </p:txBody>
          </p:sp>
        </p:grpSp>
      </p:grpSp>
      <p:sp>
        <p:nvSpPr>
          <p:cNvPr id="24" name="Title 8">
            <a:extLst>
              <a:ext uri="{FF2B5EF4-FFF2-40B4-BE49-F238E27FC236}">
                <a16:creationId xmlns:a16="http://schemas.microsoft.com/office/drawing/2014/main" id="{96C7C989-D73A-425D-B5ED-AD199B0A5BC2}"/>
              </a:ext>
            </a:extLst>
          </p:cNvPr>
          <p:cNvSpPr txBox="1">
            <a:spLocks/>
          </p:cNvSpPr>
          <p:nvPr/>
        </p:nvSpPr>
        <p:spPr>
          <a:xfrm>
            <a:off x="-1" y="1074607"/>
            <a:ext cx="9049732" cy="693286"/>
          </a:xfrm>
          <a:prstGeom prst="rect">
            <a:avLst/>
          </a:prstGeom>
        </p:spPr>
        <p:txBody>
          <a:bodyPr vert="horz" lIns="68576" tIns="34288" rIns="68576" bIns="34288" rtlCol="0" anchor="ctr">
            <a:normAutofit/>
          </a:bodyPr>
          <a:lstStyle>
            <a:lvl1pPr algn="ctr" defTabSz="45717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chemeClr val="accent1"/>
                </a:solidFill>
              </a:rPr>
              <a:t>Global Health Benefits of IDMP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C84B-BBB2-428C-84CA-3129172F76FE}"/>
              </a:ext>
            </a:extLst>
          </p:cNvPr>
          <p:cNvGrpSpPr/>
          <p:nvPr/>
        </p:nvGrpSpPr>
        <p:grpSpPr>
          <a:xfrm>
            <a:off x="197675" y="2544067"/>
            <a:ext cx="1878649" cy="1971019"/>
            <a:chOff x="462182" y="2278793"/>
            <a:chExt cx="2918869" cy="313861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F4EC0F-75C8-49D8-AF45-3F26526C2DC7}"/>
                </a:ext>
              </a:extLst>
            </p:cNvPr>
            <p:cNvSpPr/>
            <p:nvPr/>
          </p:nvSpPr>
          <p:spPr>
            <a:xfrm>
              <a:off x="1439058" y="2336610"/>
              <a:ext cx="1527989" cy="2615762"/>
            </a:xfrm>
            <a:prstGeom prst="roundRect">
              <a:avLst/>
            </a:prstGeom>
            <a:noFill/>
            <a:ln w="2508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51AEA3-C6EA-42A5-A608-2455F1C39C8B}"/>
                </a:ext>
              </a:extLst>
            </p:cNvPr>
            <p:cNvSpPr/>
            <p:nvPr/>
          </p:nvSpPr>
          <p:spPr>
            <a:xfrm>
              <a:off x="1349458" y="2278793"/>
              <a:ext cx="1701070" cy="2732130"/>
            </a:xfrm>
            <a:prstGeom prst="roundRect">
              <a:avLst/>
            </a:prstGeom>
            <a:noFill/>
            <a:ln w="2444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20FE093-E906-4B05-8BA3-C56BBFD135C8}"/>
                </a:ext>
              </a:extLst>
            </p:cNvPr>
            <p:cNvSpPr/>
            <p:nvPr/>
          </p:nvSpPr>
          <p:spPr>
            <a:xfrm>
              <a:off x="1126806" y="3276860"/>
              <a:ext cx="475383" cy="6929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A5E9BE1E-1A04-4A7F-8652-374DCD5C9A28}"/>
                </a:ext>
              </a:extLst>
            </p:cNvPr>
            <p:cNvSpPr/>
            <p:nvPr/>
          </p:nvSpPr>
          <p:spPr>
            <a:xfrm>
              <a:off x="1066311" y="2971771"/>
              <a:ext cx="1234506" cy="1284780"/>
            </a:xfrm>
            <a:prstGeom prst="rightArrow">
              <a:avLst>
                <a:gd name="adj1" fmla="val 22225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18E246B-2318-4B60-86CF-EF5DDDF68E20}"/>
                </a:ext>
              </a:extLst>
            </p:cNvPr>
            <p:cNvSpPr/>
            <p:nvPr/>
          </p:nvSpPr>
          <p:spPr>
            <a:xfrm>
              <a:off x="462182" y="3611945"/>
              <a:ext cx="517300" cy="622775"/>
            </a:xfrm>
            <a:prstGeom prst="rightArrow">
              <a:avLst>
                <a:gd name="adj1" fmla="val 50000"/>
                <a:gd name="adj2" fmla="val 44842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2B42165-8D9D-4B54-A8C2-70A54B8E4E13}"/>
                </a:ext>
              </a:extLst>
            </p:cNvPr>
            <p:cNvSpPr/>
            <p:nvPr/>
          </p:nvSpPr>
          <p:spPr>
            <a:xfrm>
              <a:off x="1873953" y="2480522"/>
              <a:ext cx="649515" cy="720784"/>
            </a:xfrm>
            <a:prstGeom prst="rightArrow">
              <a:avLst>
                <a:gd name="adj1" fmla="val 25246"/>
                <a:gd name="adj2" fmla="val 2809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D9D6E8F-C967-4832-BA32-314A1D63864F}"/>
                </a:ext>
              </a:extLst>
            </p:cNvPr>
            <p:cNvSpPr/>
            <p:nvPr/>
          </p:nvSpPr>
          <p:spPr>
            <a:xfrm>
              <a:off x="1018935" y="5230838"/>
              <a:ext cx="2362116" cy="18656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00000">
                  <a:schemeClr val="bg2">
                    <a:alpha val="0"/>
                    <a:lumMod val="84000"/>
                    <a:lumOff val="1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B5C6D17-C58E-46A1-B9F7-D381600A2D9C}"/>
                </a:ext>
              </a:extLst>
            </p:cNvPr>
            <p:cNvSpPr/>
            <p:nvPr/>
          </p:nvSpPr>
          <p:spPr>
            <a:xfrm>
              <a:off x="1195432" y="4339950"/>
              <a:ext cx="388176" cy="2788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30AA39-8589-4E7B-B681-C77860A4D834}"/>
                </a:ext>
              </a:extLst>
            </p:cNvPr>
            <p:cNvSpPr/>
            <p:nvPr/>
          </p:nvSpPr>
          <p:spPr>
            <a:xfrm>
              <a:off x="1066311" y="4151624"/>
              <a:ext cx="1519788" cy="682471"/>
            </a:xfrm>
            <a:prstGeom prst="rightArrow">
              <a:avLst>
                <a:gd name="adj1" fmla="val 17715"/>
                <a:gd name="adj2" fmla="val 42226"/>
              </a:avLst>
            </a:prstGeom>
            <a:solidFill>
              <a:srgbClr val="FF5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8AFA2D0-A5D4-4BCC-8A50-C0FEC1E6D6B4}"/>
                </a:ext>
              </a:extLst>
            </p:cNvPr>
            <p:cNvSpPr/>
            <p:nvPr/>
          </p:nvSpPr>
          <p:spPr>
            <a:xfrm>
              <a:off x="571728" y="2711748"/>
              <a:ext cx="492448" cy="503453"/>
            </a:xfrm>
            <a:prstGeom prst="rightArrow">
              <a:avLst>
                <a:gd name="adj1" fmla="val 25246"/>
                <a:gd name="adj2" fmla="val 28092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1DD8F-B3DE-4457-8362-F663D3099D29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FF7B63D-0F28-4755-A64C-FC558C90F41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3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78" y="24995"/>
            <a:ext cx="8509103" cy="9260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IDMP</a:t>
            </a:r>
            <a:r>
              <a:rPr lang="en-US" sz="3600" dirty="0"/>
              <a:t> </a:t>
            </a:r>
            <a:r>
              <a:rPr lang="en-US" sz="3600" dirty="0">
                <a:latin typeface="Century Gothic" panose="020B0502020202020204" pitchFamily="34" charset="0"/>
              </a:rPr>
              <a:t>Overview</a:t>
            </a:r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2" y="488005"/>
            <a:ext cx="7828969" cy="5537073"/>
          </a:xfrm>
        </p:spPr>
      </p:pic>
      <p:sp>
        <p:nvSpPr>
          <p:cNvPr id="9" name="TextBox 8"/>
          <p:cNvSpPr txBox="1"/>
          <p:nvPr/>
        </p:nvSpPr>
        <p:spPr>
          <a:xfrm>
            <a:off x="769257" y="6096000"/>
            <a:ext cx="7837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http://www.ema.europa.eu/docs/en_GB/document_library/Other/2016/11/WC500217406.pdf</a:t>
            </a:r>
          </a:p>
        </p:txBody>
      </p:sp>
    </p:spTree>
    <p:extLst>
      <p:ext uri="{BB962C8B-B14F-4D97-AF65-F5344CB8AC3E}">
        <p14:creationId xmlns:p14="http://schemas.microsoft.com/office/powerpoint/2010/main" val="421329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6"/>
          <p:cNvSpPr/>
          <p:nvPr/>
        </p:nvSpPr>
        <p:spPr>
          <a:xfrm>
            <a:off x="949486" y="2102915"/>
            <a:ext cx="7155872" cy="319436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013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4463564" y="2317533"/>
            <a:ext cx="29472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Medicinal Product </a:t>
            </a:r>
          </a:p>
          <a:p>
            <a:pPr algn="ctr">
              <a:defRPr/>
            </a:pPr>
            <a:r>
              <a:rPr lang="en-US" sz="13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Identification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82069" y="4007270"/>
            <a:ext cx="2080302" cy="524431"/>
            <a:chOff x="4629021" y="3459894"/>
            <a:chExt cx="2971664" cy="1024068"/>
          </a:xfrm>
        </p:grpSpPr>
        <p:sp>
          <p:nvSpPr>
            <p:cNvPr id="9" name="Rounded Rectangle 50"/>
            <p:cNvSpPr/>
            <p:nvPr/>
          </p:nvSpPr>
          <p:spPr>
            <a:xfrm>
              <a:off x="4629021" y="3459894"/>
              <a:ext cx="2679382" cy="7874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hlinkClick r:id="rId3" action="ppaction://hlinksldjump"/>
            </p:cNvPr>
            <p:cNvSpPr txBox="1"/>
            <p:nvPr/>
          </p:nvSpPr>
          <p:spPr>
            <a:xfrm>
              <a:off x="4808051" y="3492309"/>
              <a:ext cx="2792634" cy="9916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Dosage Form &amp; </a:t>
              </a:r>
            </a:p>
            <a:p>
              <a:pPr algn="ctr"/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Route of Administration</a:t>
              </a:r>
            </a:p>
            <a:p>
              <a:pPr algn="ctr"/>
              <a:endPara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10991" y="4484422"/>
            <a:ext cx="1817209" cy="382223"/>
            <a:chOff x="4299474" y="4532869"/>
            <a:chExt cx="2681393" cy="787400"/>
          </a:xfrm>
          <a:solidFill>
            <a:srgbClr val="E97117"/>
          </a:solidFill>
        </p:grpSpPr>
        <p:sp>
          <p:nvSpPr>
            <p:cNvPr id="12" name="Rounded Rectangle 27"/>
            <p:cNvSpPr/>
            <p:nvPr/>
          </p:nvSpPr>
          <p:spPr>
            <a:xfrm>
              <a:off x="4299474" y="4532869"/>
              <a:ext cx="2679382" cy="787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hlinkClick r:id="rId3" action="ppaction://hlinksldjump"/>
            </p:cNvPr>
            <p:cNvSpPr txBox="1"/>
            <p:nvPr/>
          </p:nvSpPr>
          <p:spPr>
            <a:xfrm>
              <a:off x="4793404" y="4750184"/>
              <a:ext cx="2187463" cy="4755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Units of Measurement</a:t>
              </a:r>
            </a:p>
          </p:txBody>
        </p:sp>
      </p:grpSp>
      <p:sp>
        <p:nvSpPr>
          <p:cNvPr id="14" name="Freeform 36"/>
          <p:cNvSpPr/>
          <p:nvPr/>
        </p:nvSpPr>
        <p:spPr>
          <a:xfrm rot="10800000">
            <a:off x="5111662" y="4195377"/>
            <a:ext cx="529460" cy="25717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61129" y="4061893"/>
            <a:ext cx="471624" cy="300082"/>
            <a:chOff x="2842247" y="676810"/>
            <a:chExt cx="384422" cy="669014"/>
          </a:xfrm>
        </p:grpSpPr>
        <p:sp>
          <p:nvSpPr>
            <p:cNvPr id="18" name="Oval 17"/>
            <p:cNvSpPr/>
            <p:nvPr/>
          </p:nvSpPr>
          <p:spPr>
            <a:xfrm>
              <a:off x="2905318" y="707060"/>
              <a:ext cx="258281" cy="56458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13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42247" y="676810"/>
              <a:ext cx="384422" cy="66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11239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82069" y="3530666"/>
            <a:ext cx="1824084" cy="369332"/>
            <a:chOff x="4299474" y="2386921"/>
            <a:chExt cx="2679382" cy="803219"/>
          </a:xfrm>
        </p:grpSpPr>
        <p:sp>
          <p:nvSpPr>
            <p:cNvPr id="21" name="Rounded Rectangle 45"/>
            <p:cNvSpPr/>
            <p:nvPr/>
          </p:nvSpPr>
          <p:spPr>
            <a:xfrm>
              <a:off x="4299474" y="2386921"/>
              <a:ext cx="2679382" cy="787400"/>
            </a:xfrm>
            <a:prstGeom prst="roundRect">
              <a:avLst>
                <a:gd name="adj" fmla="val 50000"/>
              </a:avLst>
            </a:prstGeom>
            <a:solidFill>
              <a:srgbClr val="259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hlinkClick r:id="rId3" action="ppaction://hlinksldjump"/>
            </p:cNvPr>
            <p:cNvSpPr txBox="1"/>
            <p:nvPr/>
          </p:nvSpPr>
          <p:spPr>
            <a:xfrm>
              <a:off x="5139803" y="2386921"/>
              <a:ext cx="1373226" cy="8032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Substance</a:t>
              </a:r>
            </a:p>
            <a:p>
              <a:pPr algn="ctr">
                <a:defRPr/>
              </a:pPr>
              <a:r>
                <a:rPr lang="en-US" sz="9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61129" y="3569450"/>
            <a:ext cx="471624" cy="300082"/>
            <a:chOff x="2838278" y="693697"/>
            <a:chExt cx="384422" cy="669018"/>
          </a:xfrm>
        </p:grpSpPr>
        <p:sp>
          <p:nvSpPr>
            <p:cNvPr id="24" name="Oval 23"/>
            <p:cNvSpPr/>
            <p:nvPr/>
          </p:nvSpPr>
          <p:spPr>
            <a:xfrm>
              <a:off x="2905318" y="707060"/>
              <a:ext cx="258281" cy="56458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13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38278" y="693697"/>
              <a:ext cx="384422" cy="669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11238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94358" y="4539868"/>
            <a:ext cx="471624" cy="300082"/>
            <a:chOff x="2835507" y="692457"/>
            <a:chExt cx="384422" cy="669016"/>
          </a:xfrm>
        </p:grpSpPr>
        <p:sp>
          <p:nvSpPr>
            <p:cNvPr id="27" name="Oval 26"/>
            <p:cNvSpPr/>
            <p:nvPr/>
          </p:nvSpPr>
          <p:spPr>
            <a:xfrm>
              <a:off x="2905318" y="707060"/>
              <a:ext cx="258281" cy="56458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13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5507" y="692457"/>
              <a:ext cx="384422" cy="669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11240</a:t>
              </a:r>
            </a:p>
          </p:txBody>
        </p:sp>
      </p:grpSp>
      <p:sp>
        <p:nvSpPr>
          <p:cNvPr id="29" name="Rounded Rectangle 30"/>
          <p:cNvSpPr/>
          <p:nvPr/>
        </p:nvSpPr>
        <p:spPr>
          <a:xfrm>
            <a:off x="1156520" y="4020671"/>
            <a:ext cx="1382495" cy="463751"/>
          </a:xfrm>
          <a:prstGeom prst="roundRect">
            <a:avLst>
              <a:gd name="adj" fmla="val 50000"/>
            </a:avLst>
          </a:prstGeom>
          <a:solidFill>
            <a:srgbClr val="4F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hlinkClick r:id="rId3" action="ppaction://hlinksldjump"/>
          </p:cNvPr>
          <p:cNvSpPr txBox="1"/>
          <p:nvPr/>
        </p:nvSpPr>
        <p:spPr>
          <a:xfrm>
            <a:off x="1199178" y="4029700"/>
            <a:ext cx="10695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Pharmaceutical </a:t>
            </a:r>
          </a:p>
          <a:p>
            <a:pPr algn="ctr">
              <a:defRPr/>
            </a:pPr>
            <a:r>
              <a:rPr lang="en-US" sz="9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  <a:p>
            <a:pPr algn="ctr">
              <a:defRPr/>
            </a:pPr>
            <a:r>
              <a:rPr lang="en-US" sz="9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</a:p>
        </p:txBody>
      </p:sp>
      <p:sp>
        <p:nvSpPr>
          <p:cNvPr id="31" name="Oval 30"/>
          <p:cNvSpPr/>
          <p:nvPr/>
        </p:nvSpPr>
        <p:spPr>
          <a:xfrm>
            <a:off x="2156500" y="4139818"/>
            <a:ext cx="302224" cy="2415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99431" y="4132000"/>
            <a:ext cx="39635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5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11616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84249" y="3497572"/>
            <a:ext cx="1012412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88" b="1" i="1" dirty="0">
                <a:solidFill>
                  <a:srgbClr val="2593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Unique Ingredient Identifier (UNII)</a:t>
            </a:r>
            <a:endParaRPr lang="en-US" sz="788" i="1" dirty="0">
              <a:solidFill>
                <a:srgbClr val="2593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45341" y="4124628"/>
            <a:ext cx="453407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88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 </a:t>
            </a:r>
          </a:p>
          <a:p>
            <a:pPr algn="ctr">
              <a:defRPr/>
            </a:pPr>
            <a:r>
              <a:rPr lang="en-US" sz="788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EDQM</a:t>
            </a:r>
            <a:endParaRPr lang="en-US" sz="788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02" y="3958125"/>
            <a:ext cx="1583487" cy="4213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002" y="4418939"/>
            <a:ext cx="1580214" cy="45108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119470" y="4684734"/>
            <a:ext cx="439364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788" b="1" i="1" dirty="0">
                <a:solidFill>
                  <a:srgbClr val="E971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UCUM</a:t>
            </a:r>
            <a:endParaRPr lang="en-US" sz="788" i="1" dirty="0">
              <a:solidFill>
                <a:srgbClr val="E971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458" y="3501623"/>
            <a:ext cx="1580214" cy="381483"/>
          </a:xfrm>
          <a:prstGeom prst="rect">
            <a:avLst/>
          </a:prstGeom>
        </p:spPr>
      </p:pic>
      <p:sp>
        <p:nvSpPr>
          <p:cNvPr id="42" name="Freeform 49"/>
          <p:cNvSpPr/>
          <p:nvPr/>
        </p:nvSpPr>
        <p:spPr>
          <a:xfrm rot="10800000">
            <a:off x="5098473" y="3690198"/>
            <a:ext cx="517431" cy="60947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626459" y="3686498"/>
            <a:ext cx="117872" cy="117872"/>
          </a:xfrm>
          <a:prstGeom prst="ellipse">
            <a:avLst/>
          </a:prstGeom>
          <a:solidFill>
            <a:srgbClr val="26A59A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49"/>
          <p:cNvSpPr/>
          <p:nvPr/>
        </p:nvSpPr>
        <p:spPr>
          <a:xfrm rot="10800000">
            <a:off x="5111660" y="4624711"/>
            <a:ext cx="514799" cy="38255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633057" y="4602644"/>
            <a:ext cx="117872" cy="117872"/>
          </a:xfrm>
          <a:prstGeom prst="ellipse">
            <a:avLst/>
          </a:prstGeom>
          <a:solidFill>
            <a:srgbClr val="E97117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573677" y="4196159"/>
            <a:ext cx="127851" cy="111387"/>
          </a:xfrm>
          <a:prstGeom prst="ellipse">
            <a:avLst/>
          </a:prstGeom>
          <a:solidFill>
            <a:srgbClr val="4FD1FF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eform 49"/>
          <p:cNvSpPr/>
          <p:nvPr/>
        </p:nvSpPr>
        <p:spPr>
          <a:xfrm rot="8982198">
            <a:off x="2643306" y="4007635"/>
            <a:ext cx="636291" cy="60788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 rot="19782198">
            <a:off x="3277707" y="3796264"/>
            <a:ext cx="115913" cy="116327"/>
          </a:xfrm>
          <a:prstGeom prst="ellipse">
            <a:avLst/>
          </a:prstGeom>
          <a:solidFill>
            <a:srgbClr val="26A59A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36"/>
          <p:cNvSpPr/>
          <p:nvPr/>
        </p:nvSpPr>
        <p:spPr>
          <a:xfrm rot="10800000">
            <a:off x="2726532" y="4244563"/>
            <a:ext cx="341430" cy="45107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3079512" y="4230568"/>
            <a:ext cx="117872" cy="117872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reeform 49"/>
          <p:cNvSpPr/>
          <p:nvPr/>
        </p:nvSpPr>
        <p:spPr>
          <a:xfrm rot="12818297">
            <a:off x="2645385" y="4415002"/>
            <a:ext cx="536926" cy="57566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82798E-25B9-457F-A397-45E14E602743}"/>
              </a:ext>
            </a:extLst>
          </p:cNvPr>
          <p:cNvGrpSpPr/>
          <p:nvPr/>
        </p:nvGrpSpPr>
        <p:grpSpPr>
          <a:xfrm>
            <a:off x="2128183" y="2232380"/>
            <a:ext cx="2138402" cy="745784"/>
            <a:chOff x="4553376" y="4984521"/>
            <a:chExt cx="3043330" cy="1134265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3265" y="5214380"/>
              <a:ext cx="2130935" cy="591397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4553376" y="4984521"/>
              <a:ext cx="3015949" cy="324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88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National Drug Code (NDC)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80757" y="5793944"/>
              <a:ext cx="3015949" cy="324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788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MPID = Labeler and Product Codes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4662068" y="2347312"/>
            <a:ext cx="439151" cy="489475"/>
            <a:chOff x="2905318" y="690982"/>
            <a:chExt cx="258281" cy="596740"/>
          </a:xfrm>
        </p:grpSpPr>
        <p:sp>
          <p:nvSpPr>
            <p:cNvPr id="60" name="Oval 59"/>
            <p:cNvSpPr/>
            <p:nvPr/>
          </p:nvSpPr>
          <p:spPr>
            <a:xfrm>
              <a:off x="2905318" y="707060"/>
              <a:ext cx="258281" cy="56458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13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2736941" y="887531"/>
              <a:ext cx="596740" cy="203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11615 </a:t>
              </a:r>
            </a:p>
          </p:txBody>
        </p:sp>
      </p:grpSp>
      <p:sp>
        <p:nvSpPr>
          <p:cNvPr id="70" name="Oval 69"/>
          <p:cNvSpPr/>
          <p:nvPr/>
        </p:nvSpPr>
        <p:spPr>
          <a:xfrm rot="2018297">
            <a:off x="3118872" y="4581549"/>
            <a:ext cx="112943" cy="122472"/>
          </a:xfrm>
          <a:prstGeom prst="ellipse">
            <a:avLst/>
          </a:prstGeom>
          <a:solidFill>
            <a:srgbClr val="E97117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18863" y="4165972"/>
            <a:ext cx="117872" cy="117872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36719C78-8F5D-41A0-92F9-511BEC00280E}"/>
              </a:ext>
            </a:extLst>
          </p:cNvPr>
          <p:cNvSpPr/>
          <p:nvPr/>
        </p:nvSpPr>
        <p:spPr>
          <a:xfrm rot="10800000">
            <a:off x="4073624" y="2572663"/>
            <a:ext cx="517431" cy="60947"/>
          </a:xfrm>
          <a:custGeom>
            <a:avLst/>
            <a:gdLst>
              <a:gd name="connsiteX0" fmla="*/ 0 w 1181100"/>
              <a:gd name="connsiteY0" fmla="*/ 444500 h 444500"/>
              <a:gd name="connsiteX1" fmla="*/ 0 w 1181100"/>
              <a:gd name="connsiteY1" fmla="*/ 76200 h 444500"/>
              <a:gd name="connsiteX2" fmla="*/ 1181100 w 1181100"/>
              <a:gd name="connsiteY2" fmla="*/ 76200 h 444500"/>
              <a:gd name="connsiteX3" fmla="*/ 1181100 w 1181100"/>
              <a:gd name="connsiteY3" fmla="*/ 0 h 444500"/>
              <a:gd name="connsiteX0" fmla="*/ 0 w 1181100"/>
              <a:gd name="connsiteY0" fmla="*/ 368300 h 368300"/>
              <a:gd name="connsiteX1" fmla="*/ 0 w 1181100"/>
              <a:gd name="connsiteY1" fmla="*/ 0 h 368300"/>
              <a:gd name="connsiteX2" fmla="*/ 1181100 w 1181100"/>
              <a:gd name="connsiteY2" fmla="*/ 0 h 368300"/>
              <a:gd name="connsiteX0" fmla="*/ 0 w 1181100"/>
              <a:gd name="connsiteY0" fmla="*/ 0 h 0"/>
              <a:gd name="connsiteX1" fmla="*/ 1181100 w 1181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noFill/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13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EFAA-A48F-42C9-9742-1610D481ACF8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FF7B63D-0F28-4755-A64C-FC558C90F41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62" name="Title 8">
            <a:extLst>
              <a:ext uri="{FF2B5EF4-FFF2-40B4-BE49-F238E27FC236}">
                <a16:creationId xmlns:a16="http://schemas.microsoft.com/office/drawing/2014/main" id="{61D5FEB8-0347-4707-B315-9432AE7B9C3C}"/>
              </a:ext>
            </a:extLst>
          </p:cNvPr>
          <p:cNvSpPr txBox="1">
            <a:spLocks/>
          </p:cNvSpPr>
          <p:nvPr/>
        </p:nvSpPr>
        <p:spPr>
          <a:xfrm>
            <a:off x="838877" y="1088388"/>
            <a:ext cx="7249373" cy="693286"/>
          </a:xfrm>
          <a:prstGeom prst="rect">
            <a:avLst/>
          </a:prstGeom>
        </p:spPr>
        <p:txBody>
          <a:bodyPr vert="horz" lIns="68576" tIns="34288" rIns="68576" bIns="34288" rtlCol="0" anchor="ctr">
            <a:normAutofit/>
          </a:bodyPr>
          <a:lstStyle>
            <a:lvl1pPr algn="ctr" defTabSz="45717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chemeClr val="accent1"/>
                </a:solidFill>
              </a:rPr>
              <a:t>FDA’s Approach to ISO IDMP Standards</a:t>
            </a:r>
          </a:p>
        </p:txBody>
      </p:sp>
    </p:spTree>
    <p:extLst>
      <p:ext uri="{BB962C8B-B14F-4D97-AF65-F5344CB8AC3E}">
        <p14:creationId xmlns:p14="http://schemas.microsoft.com/office/powerpoint/2010/main" val="118142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8">
            <a:extLst>
              <a:ext uri="{FF2B5EF4-FFF2-40B4-BE49-F238E27FC236}">
                <a16:creationId xmlns:a16="http://schemas.microsoft.com/office/drawing/2014/main" id="{B98C2AB0-64F8-45F9-A4BA-CBE941DB4619}"/>
              </a:ext>
            </a:extLst>
          </p:cNvPr>
          <p:cNvSpPr txBox="1">
            <a:spLocks/>
          </p:cNvSpPr>
          <p:nvPr/>
        </p:nvSpPr>
        <p:spPr>
          <a:xfrm>
            <a:off x="839102" y="1067125"/>
            <a:ext cx="7249373" cy="693286"/>
          </a:xfrm>
          <a:prstGeom prst="rect">
            <a:avLst/>
          </a:prstGeom>
        </p:spPr>
        <p:txBody>
          <a:bodyPr vert="horz" lIns="68576" tIns="34288" rIns="68576" bIns="34288" rtlCol="0" anchor="ctr">
            <a:normAutofit/>
          </a:bodyPr>
          <a:lstStyle>
            <a:lvl1pPr algn="ctr" defTabSz="45717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chemeClr val="accent1"/>
                </a:solidFill>
              </a:rPr>
              <a:t>FDA’s Approach to ISO IDMP Standards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72376ED-71C9-4E6A-80CA-7A673FB288A7}"/>
              </a:ext>
            </a:extLst>
          </p:cNvPr>
          <p:cNvCxnSpPr>
            <a:cxnSpLocks/>
            <a:endCxn id="239" idx="1"/>
          </p:cNvCxnSpPr>
          <p:nvPr/>
        </p:nvCxnSpPr>
        <p:spPr>
          <a:xfrm>
            <a:off x="5166952" y="3748553"/>
            <a:ext cx="123727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4C1C9-1DD3-48C0-BEB7-9A635EEB31E8}"/>
              </a:ext>
            </a:extLst>
          </p:cNvPr>
          <p:cNvGrpSpPr/>
          <p:nvPr/>
        </p:nvGrpSpPr>
        <p:grpSpPr>
          <a:xfrm>
            <a:off x="4989276" y="2343874"/>
            <a:ext cx="1310120" cy="2803980"/>
            <a:chOff x="6652367" y="1982165"/>
            <a:chExt cx="1746827" cy="3738640"/>
          </a:xfrm>
        </p:grpSpPr>
        <p:sp>
          <p:nvSpPr>
            <p:cNvPr id="223" name="Right Brace 222">
              <a:extLst>
                <a:ext uri="{FF2B5EF4-FFF2-40B4-BE49-F238E27FC236}">
                  <a16:creationId xmlns:a16="http://schemas.microsoft.com/office/drawing/2014/main" id="{459F65E4-A16D-4C76-8CD4-3F9326BE1254}"/>
                </a:ext>
              </a:extLst>
            </p:cNvPr>
            <p:cNvSpPr/>
            <p:nvPr/>
          </p:nvSpPr>
          <p:spPr>
            <a:xfrm flipH="1">
              <a:off x="6652367" y="1982165"/>
              <a:ext cx="1746827" cy="3738640"/>
            </a:xfrm>
            <a:prstGeom prst="rightBrace">
              <a:avLst>
                <a:gd name="adj1" fmla="val 11949"/>
                <a:gd name="adj2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Right Brace 223">
              <a:extLst>
                <a:ext uri="{FF2B5EF4-FFF2-40B4-BE49-F238E27FC236}">
                  <a16:creationId xmlns:a16="http://schemas.microsoft.com/office/drawing/2014/main" id="{B92A369F-BA93-4191-88FD-5D01B818F21F}"/>
                </a:ext>
              </a:extLst>
            </p:cNvPr>
            <p:cNvSpPr/>
            <p:nvPr/>
          </p:nvSpPr>
          <p:spPr>
            <a:xfrm flipH="1">
              <a:off x="7181142" y="2959212"/>
              <a:ext cx="1115332" cy="1796784"/>
            </a:xfrm>
            <a:prstGeom prst="rightBrace">
              <a:avLst>
                <a:gd name="adj1" fmla="val 16797"/>
                <a:gd name="adj2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C9EED67-FD99-4588-A1AD-BCB840213189}"/>
              </a:ext>
            </a:extLst>
          </p:cNvPr>
          <p:cNvGrpSpPr/>
          <p:nvPr/>
        </p:nvGrpSpPr>
        <p:grpSpPr>
          <a:xfrm>
            <a:off x="6094782" y="2046938"/>
            <a:ext cx="1775206" cy="700894"/>
            <a:chOff x="8126375" y="1586249"/>
            <a:chExt cx="2366941" cy="934525"/>
          </a:xfrm>
        </p:grpSpPr>
        <p:sp>
          <p:nvSpPr>
            <p:cNvPr id="248" name="Round Same Side Corner Rectangle 62">
              <a:extLst>
                <a:ext uri="{FF2B5EF4-FFF2-40B4-BE49-F238E27FC236}">
                  <a16:creationId xmlns:a16="http://schemas.microsoft.com/office/drawing/2014/main" id="{860B8B72-2E83-42C4-9A23-01AAFFCA517C}"/>
                </a:ext>
              </a:extLst>
            </p:cNvPr>
            <p:cNvSpPr/>
            <p:nvPr/>
          </p:nvSpPr>
          <p:spPr>
            <a:xfrm rot="5400000" flipH="1">
              <a:off x="8979953" y="860765"/>
              <a:ext cx="787879" cy="2238847"/>
            </a:xfrm>
            <a:prstGeom prst="round2SameRect">
              <a:avLst>
                <a:gd name="adj1" fmla="val 47655"/>
                <a:gd name="adj2" fmla="val 0"/>
              </a:avLst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48420DF-F811-414D-AA07-F7A90D4D07E3}"/>
                </a:ext>
              </a:extLst>
            </p:cNvPr>
            <p:cNvSpPr/>
            <p:nvPr/>
          </p:nvSpPr>
          <p:spPr>
            <a:xfrm flipH="1">
              <a:off x="8491827" y="1587893"/>
              <a:ext cx="101420" cy="786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B411B636-9109-4EC1-BC49-7D2FB071DDBA}"/>
                </a:ext>
              </a:extLst>
            </p:cNvPr>
            <p:cNvSpPr/>
            <p:nvPr/>
          </p:nvSpPr>
          <p:spPr>
            <a:xfrm rot="19399478" flipH="1">
              <a:off x="8535760" y="1941535"/>
              <a:ext cx="103364" cy="888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DCB4EAFE-14E8-4C9B-8381-C0D8B3DC584E}"/>
                </a:ext>
              </a:extLst>
            </p:cNvPr>
            <p:cNvSpPr/>
            <p:nvPr/>
          </p:nvSpPr>
          <p:spPr>
            <a:xfrm flipH="1">
              <a:off x="8250294" y="1587893"/>
              <a:ext cx="288669" cy="786236"/>
            </a:xfrm>
            <a:prstGeom prst="rect">
              <a:avLst/>
            </a:prstGeom>
            <a:solidFill>
              <a:srgbClr val="00206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72E64-C0BF-49CA-A91A-78C3D99F2DBE}"/>
                </a:ext>
              </a:extLst>
            </p:cNvPr>
            <p:cNvSpPr/>
            <p:nvPr/>
          </p:nvSpPr>
          <p:spPr>
            <a:xfrm>
              <a:off x="8126375" y="1816769"/>
              <a:ext cx="534175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7462777-81E4-48DE-B661-BA3C28DACF75}"/>
                </a:ext>
              </a:extLst>
            </p:cNvPr>
            <p:cNvGrpSpPr/>
            <p:nvPr/>
          </p:nvGrpSpPr>
          <p:grpSpPr>
            <a:xfrm>
              <a:off x="9761312" y="1669311"/>
              <a:ext cx="696089" cy="708611"/>
              <a:chOff x="1423571" y="447601"/>
              <a:chExt cx="862631" cy="907508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AC708E7E-9E29-4BA4-81D4-BB65455C0002}"/>
                  </a:ext>
                </a:extLst>
              </p:cNvPr>
              <p:cNvSpPr/>
              <p:nvPr/>
            </p:nvSpPr>
            <p:spPr>
              <a:xfrm>
                <a:off x="1423571" y="447601"/>
                <a:ext cx="862631" cy="806447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B38B675B-E76F-403B-A387-295FCB407502}"/>
                  </a:ext>
                </a:extLst>
              </p:cNvPr>
              <p:cNvGrpSpPr/>
              <p:nvPr/>
            </p:nvGrpSpPr>
            <p:grpSpPr>
              <a:xfrm rot="5400000">
                <a:off x="1479729" y="615433"/>
                <a:ext cx="800415" cy="678938"/>
                <a:chOff x="2923148" y="4251402"/>
                <a:chExt cx="388781" cy="620792"/>
              </a:xfrm>
            </p:grpSpPr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58E7F15-2C14-4B89-A75A-8DE7960A16E1}"/>
                    </a:ext>
                  </a:extLst>
                </p:cNvPr>
                <p:cNvSpPr/>
                <p:nvPr/>
              </p:nvSpPr>
              <p:spPr>
                <a:xfrm>
                  <a:off x="2923148" y="4302411"/>
                  <a:ext cx="291250" cy="56458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013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4D697B0-3F0B-4E6F-9F4D-7DE295F47271}"/>
                    </a:ext>
                  </a:extLst>
                </p:cNvPr>
                <p:cNvSpPr txBox="1"/>
                <p:nvPr/>
              </p:nvSpPr>
              <p:spPr>
                <a:xfrm rot="16200000">
                  <a:off x="2819650" y="4379914"/>
                  <a:ext cx="620792" cy="36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 11615 </a:t>
                  </a:r>
                </a:p>
              </p:txBody>
            </p:sp>
          </p:grpSp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0F98DD72-3FDA-45A9-863B-8AC7C1E16212}"/>
                </a:ext>
              </a:extLst>
            </p:cNvPr>
            <p:cNvSpPr txBox="1"/>
            <p:nvPr/>
          </p:nvSpPr>
          <p:spPr>
            <a:xfrm>
              <a:off x="8604956" y="1659000"/>
              <a:ext cx="11809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U.S. National Drug Code (NDC)</a:t>
              </a:r>
            </a:p>
          </p:txBody>
        </p:sp>
        <p:pic>
          <p:nvPicPr>
            <p:cNvPr id="332" name="Picture 331" descr="Category:Green &lt;strong&gt;check&lt;/strong&gt; &lt;strong&gt;marks&lt;/strong&gt; - Wikimedia Commons">
              <a:extLst>
                <a:ext uri="{FF2B5EF4-FFF2-40B4-BE49-F238E27FC236}">
                  <a16:creationId xmlns:a16="http://schemas.microsoft.com/office/drawing/2014/main" id="{F399FFBC-7E17-422E-803B-34873A6C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128" y="1778634"/>
              <a:ext cx="488373" cy="50089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52C7B7-24E1-4694-BDD0-8C02A39EB1C3}"/>
              </a:ext>
            </a:extLst>
          </p:cNvPr>
          <p:cNvGrpSpPr/>
          <p:nvPr/>
        </p:nvGrpSpPr>
        <p:grpSpPr>
          <a:xfrm>
            <a:off x="1240053" y="2047410"/>
            <a:ext cx="3847018" cy="3461006"/>
            <a:chOff x="1653404" y="1586880"/>
            <a:chExt cx="5129357" cy="4614674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AC0EBE3-C792-400B-A63C-94B7C4A05811}"/>
                </a:ext>
              </a:extLst>
            </p:cNvPr>
            <p:cNvCxnSpPr/>
            <p:nvPr/>
          </p:nvCxnSpPr>
          <p:spPr>
            <a:xfrm>
              <a:off x="3828681" y="3882714"/>
              <a:ext cx="130490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ight Brace 145">
              <a:extLst>
                <a:ext uri="{FF2B5EF4-FFF2-40B4-BE49-F238E27FC236}">
                  <a16:creationId xmlns:a16="http://schemas.microsoft.com/office/drawing/2014/main" id="{C14C3654-B904-43A4-AF81-1C695BA44F5A}"/>
                </a:ext>
              </a:extLst>
            </p:cNvPr>
            <p:cNvSpPr/>
            <p:nvPr/>
          </p:nvSpPr>
          <p:spPr>
            <a:xfrm>
              <a:off x="3733837" y="2011173"/>
              <a:ext cx="1746827" cy="3738640"/>
            </a:xfrm>
            <a:prstGeom prst="rightBrace">
              <a:avLst>
                <a:gd name="adj1" fmla="val 11949"/>
                <a:gd name="adj2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Right Brace 146">
              <a:extLst>
                <a:ext uri="{FF2B5EF4-FFF2-40B4-BE49-F238E27FC236}">
                  <a16:creationId xmlns:a16="http://schemas.microsoft.com/office/drawing/2014/main" id="{4D850D26-DD10-40BD-84B5-89E2053D3A02}"/>
                </a:ext>
              </a:extLst>
            </p:cNvPr>
            <p:cNvSpPr/>
            <p:nvPr/>
          </p:nvSpPr>
          <p:spPr>
            <a:xfrm>
              <a:off x="3806697" y="2982101"/>
              <a:ext cx="1137316" cy="1796784"/>
            </a:xfrm>
            <a:prstGeom prst="rightBrace">
              <a:avLst>
                <a:gd name="adj1" fmla="val 16797"/>
                <a:gd name="adj2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ound Same Side Corner Rectangle 10">
              <a:extLst>
                <a:ext uri="{FF2B5EF4-FFF2-40B4-BE49-F238E27FC236}">
                  <a16:creationId xmlns:a16="http://schemas.microsoft.com/office/drawing/2014/main" id="{3ADB15CD-AA5D-4ECA-9E76-EB08F13084E4}"/>
                </a:ext>
              </a:extLst>
            </p:cNvPr>
            <p:cNvSpPr/>
            <p:nvPr/>
          </p:nvSpPr>
          <p:spPr>
            <a:xfrm rot="16200000">
              <a:off x="2344193" y="1847861"/>
              <a:ext cx="789526" cy="21711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CB9BD58-CB50-467A-89B7-E99FD863843B}"/>
                </a:ext>
              </a:extLst>
            </p:cNvPr>
            <p:cNvSpPr/>
            <p:nvPr/>
          </p:nvSpPr>
          <p:spPr>
            <a:xfrm>
              <a:off x="3485726" y="2540293"/>
              <a:ext cx="101420" cy="78623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907AF3DD-1BE7-4456-9294-403CF3D7FA7F}"/>
                </a:ext>
              </a:extLst>
            </p:cNvPr>
            <p:cNvSpPr/>
            <p:nvPr/>
          </p:nvSpPr>
          <p:spPr>
            <a:xfrm rot="2200522">
              <a:off x="3439850" y="2893935"/>
              <a:ext cx="103364" cy="88822"/>
            </a:xfrm>
            <a:prstGeom prst="triangle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22C31342-9EDA-4494-8762-92CB4B31BA4D}"/>
                </a:ext>
              </a:extLst>
            </p:cNvPr>
            <p:cNvSpPr/>
            <p:nvPr/>
          </p:nvSpPr>
          <p:spPr>
            <a:xfrm>
              <a:off x="3540010" y="2540293"/>
              <a:ext cx="288669" cy="78623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Round Same Side Corner Rectangle 16">
              <a:extLst>
                <a:ext uri="{FF2B5EF4-FFF2-40B4-BE49-F238E27FC236}">
                  <a16:creationId xmlns:a16="http://schemas.microsoft.com/office/drawing/2014/main" id="{44209988-E170-4426-B27A-CB39F8BF008A}"/>
                </a:ext>
              </a:extLst>
            </p:cNvPr>
            <p:cNvSpPr/>
            <p:nvPr/>
          </p:nvSpPr>
          <p:spPr>
            <a:xfrm rot="16200000">
              <a:off x="2371801" y="2799628"/>
              <a:ext cx="789526" cy="21711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01D7B58-C260-4479-BBEA-FB849DE3E1DE}"/>
                </a:ext>
              </a:extLst>
            </p:cNvPr>
            <p:cNvSpPr/>
            <p:nvPr/>
          </p:nvSpPr>
          <p:spPr>
            <a:xfrm>
              <a:off x="3513337" y="3492061"/>
              <a:ext cx="101420" cy="78623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3056771C-6A5B-4B8B-AA58-027371FEE157}"/>
                </a:ext>
              </a:extLst>
            </p:cNvPr>
            <p:cNvSpPr/>
            <p:nvPr/>
          </p:nvSpPr>
          <p:spPr>
            <a:xfrm rot="2200522">
              <a:off x="3467461" y="3845703"/>
              <a:ext cx="103364" cy="88822"/>
            </a:xfrm>
            <a:prstGeom prst="triangle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B31687F-D40E-4604-B767-35014F9183A3}"/>
                </a:ext>
              </a:extLst>
            </p:cNvPr>
            <p:cNvSpPr/>
            <p:nvPr/>
          </p:nvSpPr>
          <p:spPr>
            <a:xfrm>
              <a:off x="3567620" y="3492061"/>
              <a:ext cx="288669" cy="7862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ound Same Side Corner Rectangle 22">
              <a:extLst>
                <a:ext uri="{FF2B5EF4-FFF2-40B4-BE49-F238E27FC236}">
                  <a16:creationId xmlns:a16="http://schemas.microsoft.com/office/drawing/2014/main" id="{E0A2CF4D-61EF-4FF8-BCFF-A2C5DDA323F5}"/>
                </a:ext>
              </a:extLst>
            </p:cNvPr>
            <p:cNvSpPr/>
            <p:nvPr/>
          </p:nvSpPr>
          <p:spPr>
            <a:xfrm rot="16200000">
              <a:off x="2344193" y="3751398"/>
              <a:ext cx="789526" cy="2171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12F66">
                <a:alpha val="41961"/>
              </a:srgb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C36D115-5191-4661-851A-4F5BC2755F3C}"/>
                </a:ext>
              </a:extLst>
            </p:cNvPr>
            <p:cNvSpPr/>
            <p:nvPr/>
          </p:nvSpPr>
          <p:spPr>
            <a:xfrm>
              <a:off x="3485728" y="4443831"/>
              <a:ext cx="101420" cy="78623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Isosceles Triangle 173">
              <a:extLst>
                <a:ext uri="{FF2B5EF4-FFF2-40B4-BE49-F238E27FC236}">
                  <a16:creationId xmlns:a16="http://schemas.microsoft.com/office/drawing/2014/main" id="{5149B432-19C5-4F90-9A3C-7EDCC3A2F070}"/>
                </a:ext>
              </a:extLst>
            </p:cNvPr>
            <p:cNvSpPr/>
            <p:nvPr/>
          </p:nvSpPr>
          <p:spPr>
            <a:xfrm rot="2200522">
              <a:off x="3439852" y="4797473"/>
              <a:ext cx="103364" cy="88822"/>
            </a:xfrm>
            <a:prstGeom prst="triangle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18904C4-3174-4DAC-9165-537455331ACA}"/>
                </a:ext>
              </a:extLst>
            </p:cNvPr>
            <p:cNvSpPr/>
            <p:nvPr/>
          </p:nvSpPr>
          <p:spPr>
            <a:xfrm>
              <a:off x="3540012" y="4443831"/>
              <a:ext cx="288669" cy="786236"/>
            </a:xfrm>
            <a:prstGeom prst="rect">
              <a:avLst/>
            </a:prstGeom>
            <a:solidFill>
              <a:srgbClr val="FF000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ound Same Side Corner Rectangle 28">
              <a:extLst>
                <a:ext uri="{FF2B5EF4-FFF2-40B4-BE49-F238E27FC236}">
                  <a16:creationId xmlns:a16="http://schemas.microsoft.com/office/drawing/2014/main" id="{20D55D9B-D9FA-4783-B98F-0E0B5302DDE4}"/>
                </a:ext>
              </a:extLst>
            </p:cNvPr>
            <p:cNvSpPr/>
            <p:nvPr/>
          </p:nvSpPr>
          <p:spPr>
            <a:xfrm rot="16200000">
              <a:off x="2353136" y="4721239"/>
              <a:ext cx="789526" cy="2171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5C54584-F3ED-416F-9C7A-2A6BCAC2F260}"/>
                </a:ext>
              </a:extLst>
            </p:cNvPr>
            <p:cNvSpPr/>
            <p:nvPr/>
          </p:nvSpPr>
          <p:spPr>
            <a:xfrm>
              <a:off x="3494672" y="5395601"/>
              <a:ext cx="101420" cy="78623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43DA92BF-57B0-47FC-9063-03ADDFD3F079}"/>
                </a:ext>
              </a:extLst>
            </p:cNvPr>
            <p:cNvSpPr/>
            <p:nvPr/>
          </p:nvSpPr>
          <p:spPr>
            <a:xfrm rot="2200522">
              <a:off x="3448795" y="5749243"/>
              <a:ext cx="103364" cy="88822"/>
            </a:xfrm>
            <a:prstGeom prst="triangle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F466FFE-9CC6-4A48-888B-F5F8C1045D3F}"/>
                </a:ext>
              </a:extLst>
            </p:cNvPr>
            <p:cNvSpPr/>
            <p:nvPr/>
          </p:nvSpPr>
          <p:spPr>
            <a:xfrm>
              <a:off x="3549785" y="5392006"/>
              <a:ext cx="288669" cy="786236"/>
            </a:xfrm>
            <a:prstGeom prst="rect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ound Same Side Corner Rectangle 4">
              <a:extLst>
                <a:ext uri="{FF2B5EF4-FFF2-40B4-BE49-F238E27FC236}">
                  <a16:creationId xmlns:a16="http://schemas.microsoft.com/office/drawing/2014/main" id="{CD362640-621F-47DC-A9E1-374DA1E95B0E}"/>
                </a:ext>
              </a:extLst>
            </p:cNvPr>
            <p:cNvSpPr/>
            <p:nvPr/>
          </p:nvSpPr>
          <p:spPr>
            <a:xfrm rot="16200000">
              <a:off x="2344194" y="896091"/>
              <a:ext cx="789526" cy="21711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EF0FB69-114A-4624-90B6-F58B435AB0F6}"/>
                </a:ext>
              </a:extLst>
            </p:cNvPr>
            <p:cNvSpPr/>
            <p:nvPr/>
          </p:nvSpPr>
          <p:spPr>
            <a:xfrm>
              <a:off x="3485728" y="1588524"/>
              <a:ext cx="101420" cy="78623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9246CD79-E9BA-445F-A5EE-69935E0CCA01}"/>
                </a:ext>
              </a:extLst>
            </p:cNvPr>
            <p:cNvSpPr/>
            <p:nvPr/>
          </p:nvSpPr>
          <p:spPr>
            <a:xfrm rot="2200522">
              <a:off x="3439852" y="1942166"/>
              <a:ext cx="103364" cy="88822"/>
            </a:xfrm>
            <a:prstGeom prst="triangle">
              <a:avLst/>
            </a:prstGeom>
            <a:solidFill>
              <a:schemeClr val="tx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CCA18DD-FA68-46F9-8C72-2405848D5869}"/>
                </a:ext>
              </a:extLst>
            </p:cNvPr>
            <p:cNvSpPr/>
            <p:nvPr/>
          </p:nvSpPr>
          <p:spPr>
            <a:xfrm>
              <a:off x="3577099" y="1589047"/>
              <a:ext cx="288669" cy="786236"/>
            </a:xfrm>
            <a:prstGeom prst="rect">
              <a:avLst/>
            </a:prstGeom>
            <a:solidFill>
              <a:srgbClr val="00206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0A566B-F5A8-4262-94DD-322D00850043}"/>
                </a:ext>
              </a:extLst>
            </p:cNvPr>
            <p:cNvSpPr/>
            <p:nvPr/>
          </p:nvSpPr>
          <p:spPr>
            <a:xfrm>
              <a:off x="3441287" y="1834189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0C87342-C4F2-4B03-B1C6-34BD33F7231B}"/>
                </a:ext>
              </a:extLst>
            </p:cNvPr>
            <p:cNvSpPr/>
            <p:nvPr/>
          </p:nvSpPr>
          <p:spPr>
            <a:xfrm>
              <a:off x="3441287" y="2781577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EC4378-61FD-4F54-9698-5ADFDBEF7292}"/>
                </a:ext>
              </a:extLst>
            </p:cNvPr>
            <p:cNvSpPr/>
            <p:nvPr/>
          </p:nvSpPr>
          <p:spPr>
            <a:xfrm>
              <a:off x="3441287" y="3728965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F4CCA9-46EC-41C3-A336-458235435691}"/>
                </a:ext>
              </a:extLst>
            </p:cNvPr>
            <p:cNvSpPr/>
            <p:nvPr/>
          </p:nvSpPr>
          <p:spPr>
            <a:xfrm>
              <a:off x="3441287" y="4676352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BF53F78-C00E-4059-8882-D343CE7350CE}"/>
                </a:ext>
              </a:extLst>
            </p:cNvPr>
            <p:cNvSpPr/>
            <p:nvPr/>
          </p:nvSpPr>
          <p:spPr>
            <a:xfrm>
              <a:off x="3479051" y="5623739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C7C25D-756D-4089-A726-B9EDC30EC241}"/>
                </a:ext>
              </a:extLst>
            </p:cNvPr>
            <p:cNvGrpSpPr/>
            <p:nvPr/>
          </p:nvGrpSpPr>
          <p:grpSpPr>
            <a:xfrm>
              <a:off x="1681301" y="1657348"/>
              <a:ext cx="696089" cy="708611"/>
              <a:chOff x="1423571" y="447601"/>
              <a:chExt cx="862631" cy="90750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8CBED7-31A4-48A7-9FD9-5CAF22347082}"/>
                  </a:ext>
                </a:extLst>
              </p:cNvPr>
              <p:cNvSpPr/>
              <p:nvPr/>
            </p:nvSpPr>
            <p:spPr>
              <a:xfrm>
                <a:off x="1423571" y="447601"/>
                <a:ext cx="862631" cy="806447"/>
              </a:xfrm>
              <a:prstGeom prst="ellipse">
                <a:avLst/>
              </a:prstGeom>
              <a:solidFill>
                <a:srgbClr val="00206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2E63402-7F50-4AA7-A1A6-3A2CD05726D1}"/>
                  </a:ext>
                </a:extLst>
              </p:cNvPr>
              <p:cNvGrpSpPr/>
              <p:nvPr/>
            </p:nvGrpSpPr>
            <p:grpSpPr>
              <a:xfrm rot="5400000">
                <a:off x="1479729" y="615433"/>
                <a:ext cx="800415" cy="678938"/>
                <a:chOff x="2923148" y="4251402"/>
                <a:chExt cx="388781" cy="620792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B27383C-2CC6-45AA-92A3-E4ECB2069D6F}"/>
                    </a:ext>
                  </a:extLst>
                </p:cNvPr>
                <p:cNvSpPr/>
                <p:nvPr/>
              </p:nvSpPr>
              <p:spPr>
                <a:xfrm>
                  <a:off x="2923148" y="4302411"/>
                  <a:ext cx="291250" cy="56458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013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C43FFD3-F125-4DE2-B316-F78FFEADD2E1}"/>
                    </a:ext>
                  </a:extLst>
                </p:cNvPr>
                <p:cNvSpPr txBox="1"/>
                <p:nvPr/>
              </p:nvSpPr>
              <p:spPr>
                <a:xfrm rot="16200000">
                  <a:off x="2819650" y="4379914"/>
                  <a:ext cx="620792" cy="36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 11615 </a:t>
                  </a:r>
                </a:p>
              </p:txBody>
            </p:sp>
          </p:grpSp>
        </p:grpSp>
        <p:sp>
          <p:nvSpPr>
            <p:cNvPr id="30" name="Rounded Rectangle 45">
              <a:extLst>
                <a:ext uri="{FF2B5EF4-FFF2-40B4-BE49-F238E27FC236}">
                  <a16:creationId xmlns:a16="http://schemas.microsoft.com/office/drawing/2014/main" id="{1E98E160-34DC-4993-8202-FAC2891615F9}"/>
                </a:ext>
              </a:extLst>
            </p:cNvPr>
            <p:cNvSpPr/>
            <p:nvPr/>
          </p:nvSpPr>
          <p:spPr>
            <a:xfrm>
              <a:off x="1732211" y="2589956"/>
              <a:ext cx="701928" cy="662276"/>
            </a:xfrm>
            <a:prstGeom prst="roundRect">
              <a:avLst>
                <a:gd name="adj" fmla="val 50000"/>
              </a:avLst>
            </a:prstGeom>
            <a:solidFill>
              <a:srgbClr val="25939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4971BF-522A-4E6C-865D-C4C20CEE9749}"/>
                </a:ext>
              </a:extLst>
            </p:cNvPr>
            <p:cNvSpPr/>
            <p:nvPr/>
          </p:nvSpPr>
          <p:spPr>
            <a:xfrm>
              <a:off x="1821776" y="2681031"/>
              <a:ext cx="516290" cy="48012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7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14E399-876A-409E-A59A-08E265F4CBD1}"/>
                </a:ext>
              </a:extLst>
            </p:cNvPr>
            <p:cNvSpPr txBox="1"/>
            <p:nvPr/>
          </p:nvSpPr>
          <p:spPr>
            <a:xfrm>
              <a:off x="1701957" y="2696360"/>
              <a:ext cx="755923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</a:t>
              </a:r>
            </a:p>
            <a:p>
              <a:pPr algn="ctr"/>
              <a:r>
                <a:rPr lang="en-US" sz="78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11238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B55633-88B1-4FA4-8575-430100DDF23C}"/>
                </a:ext>
              </a:extLst>
            </p:cNvPr>
            <p:cNvGrpSpPr/>
            <p:nvPr/>
          </p:nvGrpSpPr>
          <p:grpSpPr>
            <a:xfrm>
              <a:off x="1671750" y="3548514"/>
              <a:ext cx="825739" cy="633749"/>
              <a:chOff x="5332966" y="304803"/>
              <a:chExt cx="1087439" cy="834070"/>
            </a:xfrm>
          </p:grpSpPr>
          <p:sp>
            <p:nvSpPr>
              <p:cNvPr id="38" name="Rounded Rectangle 50">
                <a:extLst>
                  <a:ext uri="{FF2B5EF4-FFF2-40B4-BE49-F238E27FC236}">
                    <a16:creationId xmlns:a16="http://schemas.microsoft.com/office/drawing/2014/main" id="{F9F46257-17AD-418C-AFA5-D9C68E8C4252}"/>
                  </a:ext>
                </a:extLst>
              </p:cNvPr>
              <p:cNvSpPr/>
              <p:nvPr/>
            </p:nvSpPr>
            <p:spPr>
              <a:xfrm>
                <a:off x="5423803" y="304803"/>
                <a:ext cx="926338" cy="83407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4097032-41E2-495B-ABE1-5D8F4B47C78D}"/>
                  </a:ext>
                </a:extLst>
              </p:cNvPr>
              <p:cNvSpPr/>
              <p:nvPr/>
            </p:nvSpPr>
            <p:spPr>
              <a:xfrm>
                <a:off x="5523092" y="385946"/>
                <a:ext cx="730616" cy="6658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35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13B742-8661-4BD2-A068-3EF2D24C359C}"/>
                  </a:ext>
                </a:extLst>
              </p:cNvPr>
              <p:cNvSpPr txBox="1"/>
              <p:nvPr/>
            </p:nvSpPr>
            <p:spPr>
              <a:xfrm>
                <a:off x="5332966" y="471848"/>
                <a:ext cx="1087439" cy="56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ISO</a:t>
                </a:r>
              </a:p>
              <a:p>
                <a:pPr algn="ctr"/>
                <a:r>
                  <a:rPr lang="en-US" sz="7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11240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7CACC6F-D5C0-4338-BD3E-604B41CFCD61}"/>
                </a:ext>
              </a:extLst>
            </p:cNvPr>
            <p:cNvGrpSpPr/>
            <p:nvPr/>
          </p:nvGrpSpPr>
          <p:grpSpPr>
            <a:xfrm>
              <a:off x="1683024" y="4497689"/>
              <a:ext cx="783880" cy="668869"/>
              <a:chOff x="3553852" y="757989"/>
              <a:chExt cx="709864" cy="58954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6A24F13-7A56-4898-9659-7C0175378AFC}"/>
                  </a:ext>
                </a:extLst>
              </p:cNvPr>
              <p:cNvGrpSpPr/>
              <p:nvPr/>
            </p:nvGrpSpPr>
            <p:grpSpPr>
              <a:xfrm>
                <a:off x="3575011" y="757989"/>
                <a:ext cx="649089" cy="589548"/>
                <a:chOff x="4441005" y="3459894"/>
                <a:chExt cx="2926222" cy="787400"/>
              </a:xfrm>
            </p:grpSpPr>
            <p:sp>
              <p:nvSpPr>
                <p:cNvPr id="28" name="Rounded Rectangle 50">
                  <a:extLst>
                    <a:ext uri="{FF2B5EF4-FFF2-40B4-BE49-F238E27FC236}">
                      <a16:creationId xmlns:a16="http://schemas.microsoft.com/office/drawing/2014/main" id="{B8B33C4A-39C5-48BC-B97B-B0AB9A216238}"/>
                    </a:ext>
                  </a:extLst>
                </p:cNvPr>
                <p:cNvSpPr/>
                <p:nvPr/>
              </p:nvSpPr>
              <p:spPr>
                <a:xfrm>
                  <a:off x="4441005" y="3459894"/>
                  <a:ext cx="2926222" cy="7874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TextBox 2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96D47048-3393-4B93-B20F-3A22BCA498FF}"/>
                    </a:ext>
                  </a:extLst>
                </p:cNvPr>
                <p:cNvSpPr txBox="1"/>
                <p:nvPr/>
              </p:nvSpPr>
              <p:spPr>
                <a:xfrm>
                  <a:off x="4819624" y="3481234"/>
                  <a:ext cx="2298178" cy="652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D0BCCA-58BD-44CF-AB4D-BF1D1BB98771}"/>
                  </a:ext>
                </a:extLst>
              </p:cNvPr>
              <p:cNvGrpSpPr/>
              <p:nvPr/>
            </p:nvGrpSpPr>
            <p:grpSpPr>
              <a:xfrm>
                <a:off x="3553852" y="808299"/>
                <a:ext cx="709864" cy="477578"/>
                <a:chOff x="2839194" y="683304"/>
                <a:chExt cx="384422" cy="60568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4A33AEA-A46C-4521-BFC8-AA0FCB4A61A8}"/>
                    </a:ext>
                  </a:extLst>
                </p:cNvPr>
                <p:cNvSpPr/>
                <p:nvPr/>
              </p:nvSpPr>
              <p:spPr>
                <a:xfrm>
                  <a:off x="2894716" y="683304"/>
                  <a:ext cx="258281" cy="6056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9A0E4AF-39AA-460C-BDC9-D7E9F9CBD65B}"/>
                    </a:ext>
                  </a:extLst>
                </p:cNvPr>
                <p:cNvSpPr txBox="1"/>
                <p:nvPr/>
              </p:nvSpPr>
              <p:spPr>
                <a:xfrm>
                  <a:off x="2839194" y="756501"/>
                  <a:ext cx="384422" cy="48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 </a:t>
                  </a:r>
                </a:p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11239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93DE55-FDC6-45AE-BADE-FF23BE054C0C}"/>
                </a:ext>
              </a:extLst>
            </p:cNvPr>
            <p:cNvGrpSpPr/>
            <p:nvPr/>
          </p:nvGrpSpPr>
          <p:grpSpPr>
            <a:xfrm>
              <a:off x="1673710" y="5435890"/>
              <a:ext cx="805433" cy="705657"/>
              <a:chOff x="231662" y="3199072"/>
              <a:chExt cx="755923" cy="622773"/>
            </a:xfrm>
          </p:grpSpPr>
          <p:sp>
            <p:nvSpPr>
              <p:cNvPr id="195" name="Rounded Rectangle 30">
                <a:extLst>
                  <a:ext uri="{FF2B5EF4-FFF2-40B4-BE49-F238E27FC236}">
                    <a16:creationId xmlns:a16="http://schemas.microsoft.com/office/drawing/2014/main" id="{26BD149E-4654-400E-B01C-BC104F41DFC9}"/>
                  </a:ext>
                </a:extLst>
              </p:cNvPr>
              <p:cNvSpPr/>
              <p:nvPr/>
            </p:nvSpPr>
            <p:spPr>
              <a:xfrm>
                <a:off x="255670" y="3199072"/>
                <a:ext cx="694494" cy="622773"/>
              </a:xfrm>
              <a:prstGeom prst="roundRect">
                <a:avLst>
                  <a:gd name="adj" fmla="val 50000"/>
                </a:avLst>
              </a:prstGeom>
              <a:solidFill>
                <a:srgbClr val="4F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13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CCBDA44A-9897-469B-8DA9-5958E36C3E63}"/>
                  </a:ext>
                </a:extLst>
              </p:cNvPr>
              <p:cNvSpPr/>
              <p:nvPr/>
            </p:nvSpPr>
            <p:spPr>
              <a:xfrm>
                <a:off x="332852" y="3259873"/>
                <a:ext cx="553545" cy="4858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1E4D20F4-CA76-4E58-A831-C9E9F59AB723}"/>
                  </a:ext>
                </a:extLst>
              </p:cNvPr>
              <p:cNvSpPr txBox="1"/>
              <p:nvPr/>
            </p:nvSpPr>
            <p:spPr>
              <a:xfrm>
                <a:off x="231662" y="3334273"/>
                <a:ext cx="755923" cy="39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88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ISO </a:t>
                </a:r>
              </a:p>
              <a:p>
                <a:pPr algn="ctr"/>
                <a:r>
                  <a:rPr lang="en-US" sz="788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11616</a:t>
                </a:r>
              </a:p>
            </p:txBody>
          </p:sp>
        </p:grp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24A052ED-3BF4-4EAD-9B45-D8C83F4DBC54}"/>
                </a:ext>
              </a:extLst>
            </p:cNvPr>
            <p:cNvSpPr txBox="1"/>
            <p:nvPr/>
          </p:nvSpPr>
          <p:spPr>
            <a:xfrm>
              <a:off x="2221425" y="1653496"/>
              <a:ext cx="13093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  <a:cs typeface="Arial" panose="020B0604020202020204" pitchFamily="34" charset="0"/>
                </a:rPr>
                <a:t>Medicinal Product Identification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5F23DA3-4484-438F-A2E9-DE0E924194CA}"/>
                </a:ext>
              </a:extLst>
            </p:cNvPr>
            <p:cNvSpPr txBox="1"/>
            <p:nvPr/>
          </p:nvSpPr>
          <p:spPr>
            <a:xfrm>
              <a:off x="2296484" y="2692675"/>
              <a:ext cx="130935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cs typeface="Arial" panose="020B0604020202020204" pitchFamily="34" charset="0"/>
                </a:rPr>
                <a:t>Substance Identification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06F2BAF4-2FC7-40F7-92C2-848F43E2DD67}"/>
                </a:ext>
              </a:extLst>
            </p:cNvPr>
            <p:cNvSpPr txBox="1"/>
            <p:nvPr/>
          </p:nvSpPr>
          <p:spPr>
            <a:xfrm>
              <a:off x="2283019" y="3628361"/>
              <a:ext cx="130935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latin typeface="+mj-lt"/>
                  <a:cs typeface="Arial" panose="020B0604020202020204" pitchFamily="34" charset="0"/>
                </a:rPr>
                <a:t>Units of </a:t>
              </a:r>
            </a:p>
            <a:p>
              <a:pPr algn="ctr"/>
              <a:r>
                <a:rPr lang="en-US" sz="1050" b="1" dirty="0">
                  <a:latin typeface="+mj-lt"/>
                  <a:cs typeface="Arial" panose="020B0604020202020204" pitchFamily="34" charset="0"/>
                </a:rPr>
                <a:t>Measure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1BFF7EE3-78E8-4C1C-A0E4-243BB4851F7E}"/>
                </a:ext>
              </a:extLst>
            </p:cNvPr>
            <p:cNvSpPr txBox="1"/>
            <p:nvPr/>
          </p:nvSpPr>
          <p:spPr>
            <a:xfrm>
              <a:off x="2293235" y="4536080"/>
              <a:ext cx="130935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Dosage Form &amp; Routes of Administration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7416F5E-24DD-4BA2-AC54-26FE7997DE8F}"/>
                </a:ext>
              </a:extLst>
            </p:cNvPr>
            <p:cNvSpPr txBox="1"/>
            <p:nvPr/>
          </p:nvSpPr>
          <p:spPr>
            <a:xfrm>
              <a:off x="2301143" y="5537799"/>
              <a:ext cx="13093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cs typeface="Arial" panose="020B0604020202020204" pitchFamily="34" charset="0"/>
                </a:rPr>
                <a:t>Pharmaceutical Product ID</a:t>
              </a: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5E8944A-A3F6-4419-A22A-5A887F686E10}"/>
                </a:ext>
              </a:extLst>
            </p:cNvPr>
            <p:cNvGrpSpPr/>
            <p:nvPr/>
          </p:nvGrpSpPr>
          <p:grpSpPr>
            <a:xfrm>
              <a:off x="5182664" y="3156085"/>
              <a:ext cx="1600097" cy="1571973"/>
              <a:chOff x="5441276" y="3224660"/>
              <a:chExt cx="1180314" cy="121917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C2858D8-04D5-44D3-B9A3-68DCFE698080}"/>
                  </a:ext>
                </a:extLst>
              </p:cNvPr>
              <p:cNvGrpSpPr/>
              <p:nvPr/>
            </p:nvGrpSpPr>
            <p:grpSpPr>
              <a:xfrm>
                <a:off x="5441276" y="3224660"/>
                <a:ext cx="1180314" cy="1219171"/>
                <a:chOff x="3867037" y="3416916"/>
                <a:chExt cx="1335112" cy="1339988"/>
              </a:xfrm>
              <a:solidFill>
                <a:schemeClr val="tx1"/>
              </a:solidFill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1C561D1C-5D33-40D2-831D-F84BF791480A}"/>
                    </a:ext>
                  </a:extLst>
                </p:cNvPr>
                <p:cNvSpPr/>
                <p:nvPr/>
              </p:nvSpPr>
              <p:spPr>
                <a:xfrm>
                  <a:off x="4526837" y="3416916"/>
                  <a:ext cx="675312" cy="1339988"/>
                </a:xfrm>
                <a:custGeom>
                  <a:avLst/>
                  <a:gdLst>
                    <a:gd name="connsiteX0" fmla="*/ 10388 w 1319083"/>
                    <a:gd name="connsiteY0" fmla="*/ 0 h 2617390"/>
                    <a:gd name="connsiteX1" fmla="*/ 1319083 w 1319083"/>
                    <a:gd name="connsiteY1" fmla="*/ 1308695 h 2617390"/>
                    <a:gd name="connsiteX2" fmla="*/ 10388 w 1319083"/>
                    <a:gd name="connsiteY2" fmla="*/ 2617390 h 2617390"/>
                    <a:gd name="connsiteX3" fmla="*/ 0 w 1319083"/>
                    <a:gd name="connsiteY3" fmla="*/ 2616866 h 2617390"/>
                    <a:gd name="connsiteX4" fmla="*/ 0 w 1319083"/>
                    <a:gd name="connsiteY4" fmla="*/ 525 h 2617390"/>
                    <a:gd name="connsiteX5" fmla="*/ 10388 w 1319083"/>
                    <a:gd name="connsiteY5" fmla="*/ 0 h 2617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9083" h="2617390">
                      <a:moveTo>
                        <a:pt x="10388" y="0"/>
                      </a:moveTo>
                      <a:cubicBezTo>
                        <a:pt x="733160" y="0"/>
                        <a:pt x="1319083" y="585923"/>
                        <a:pt x="1319083" y="1308695"/>
                      </a:cubicBezTo>
                      <a:cubicBezTo>
                        <a:pt x="1319083" y="2031467"/>
                        <a:pt x="733160" y="2617390"/>
                        <a:pt x="10388" y="2617390"/>
                      </a:cubicBezTo>
                      <a:lnTo>
                        <a:pt x="0" y="2616866"/>
                      </a:lnTo>
                      <a:lnTo>
                        <a:pt x="0" y="525"/>
                      </a:lnTo>
                      <a:lnTo>
                        <a:pt x="1038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3AAEE6AC-C0F1-46C7-92D0-60EFE7E32AF1}"/>
                    </a:ext>
                  </a:extLst>
                </p:cNvPr>
                <p:cNvSpPr/>
                <p:nvPr/>
              </p:nvSpPr>
              <p:spPr>
                <a:xfrm>
                  <a:off x="3867037" y="3417421"/>
                  <a:ext cx="659994" cy="1338978"/>
                </a:xfrm>
                <a:custGeom>
                  <a:avLst/>
                  <a:gdLst>
                    <a:gd name="connsiteX0" fmla="*/ 1289163 w 1289163"/>
                    <a:gd name="connsiteY0" fmla="*/ 0 h 2615418"/>
                    <a:gd name="connsiteX1" fmla="*/ 1289163 w 1289163"/>
                    <a:gd name="connsiteY1" fmla="*/ 2615418 h 2615418"/>
                    <a:gd name="connsiteX2" fmla="*/ 1174889 w 1289163"/>
                    <a:gd name="connsiteY2" fmla="*/ 2609647 h 2615418"/>
                    <a:gd name="connsiteX3" fmla="*/ 0 w 1289163"/>
                    <a:gd name="connsiteY3" fmla="*/ 1307709 h 2615418"/>
                    <a:gd name="connsiteX4" fmla="*/ 1174889 w 1289163"/>
                    <a:gd name="connsiteY4" fmla="*/ 5771 h 2615418"/>
                    <a:gd name="connsiteX5" fmla="*/ 1289163 w 1289163"/>
                    <a:gd name="connsiteY5" fmla="*/ 0 h 26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9163" h="2615418">
                      <a:moveTo>
                        <a:pt x="1289163" y="0"/>
                      </a:moveTo>
                      <a:lnTo>
                        <a:pt x="1289163" y="2615418"/>
                      </a:lnTo>
                      <a:lnTo>
                        <a:pt x="1174889" y="2609647"/>
                      </a:lnTo>
                      <a:cubicBezTo>
                        <a:pt x="514972" y="2542629"/>
                        <a:pt x="0" y="1985308"/>
                        <a:pt x="0" y="1307709"/>
                      </a:cubicBezTo>
                      <a:cubicBezTo>
                        <a:pt x="0" y="630110"/>
                        <a:pt x="514972" y="72789"/>
                        <a:pt x="1174889" y="5771"/>
                      </a:cubicBezTo>
                      <a:lnTo>
                        <a:pt x="128916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CA1DCB3-456C-49E1-8435-8B2E1DC069BB}"/>
                  </a:ext>
                </a:extLst>
              </p:cNvPr>
              <p:cNvSpPr/>
              <p:nvPr/>
            </p:nvSpPr>
            <p:spPr>
              <a:xfrm>
                <a:off x="5488951" y="3266388"/>
                <a:ext cx="1087843" cy="111956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319EA972-2061-4FF6-A643-31670100A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7CBC"/>
                  </a:clrFrom>
                  <a:clrTo>
                    <a:srgbClr val="007CBC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30550" y="3265928"/>
                <a:ext cx="1073374" cy="1073374"/>
              </a:xfrm>
              <a:prstGeom prst="rect">
                <a:avLst/>
              </a:prstGeom>
            </p:spPr>
          </p:pic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4636619-C79F-40AE-836D-73AE18A2E286}"/>
              </a:ext>
            </a:extLst>
          </p:cNvPr>
          <p:cNvGrpSpPr/>
          <p:nvPr/>
        </p:nvGrpSpPr>
        <p:grpSpPr>
          <a:xfrm>
            <a:off x="6121305" y="2753737"/>
            <a:ext cx="1745378" cy="605194"/>
            <a:chOff x="8161739" y="2528649"/>
            <a:chExt cx="2327171" cy="806925"/>
          </a:xfrm>
        </p:grpSpPr>
        <p:sp>
          <p:nvSpPr>
            <p:cNvPr id="285" name="Round Same Side Corner Rectangle 57">
              <a:extLst>
                <a:ext uri="{FF2B5EF4-FFF2-40B4-BE49-F238E27FC236}">
                  <a16:creationId xmlns:a16="http://schemas.microsoft.com/office/drawing/2014/main" id="{8C3A0467-F0B7-45E5-BDD0-5E156D32C0A5}"/>
                </a:ext>
              </a:extLst>
            </p:cNvPr>
            <p:cNvSpPr/>
            <p:nvPr/>
          </p:nvSpPr>
          <p:spPr>
            <a:xfrm rot="5400000" flipH="1">
              <a:off x="8979043" y="1808308"/>
              <a:ext cx="789526" cy="2230208"/>
            </a:xfrm>
            <a:prstGeom prst="round2SameRect">
              <a:avLst>
                <a:gd name="adj1" fmla="val 46490"/>
                <a:gd name="adj2" fmla="val 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BF70ED0-CF57-45F4-9BBA-E2A7AF8FCB5F}"/>
                </a:ext>
              </a:extLst>
            </p:cNvPr>
            <p:cNvSpPr/>
            <p:nvPr/>
          </p:nvSpPr>
          <p:spPr>
            <a:xfrm flipH="1">
              <a:off x="8491827" y="2539662"/>
              <a:ext cx="101420" cy="786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Isosceles Triangle 286">
              <a:extLst>
                <a:ext uri="{FF2B5EF4-FFF2-40B4-BE49-F238E27FC236}">
                  <a16:creationId xmlns:a16="http://schemas.microsoft.com/office/drawing/2014/main" id="{8939D163-AC7E-472C-8469-CC88C6B49A68}"/>
                </a:ext>
              </a:extLst>
            </p:cNvPr>
            <p:cNvSpPr/>
            <p:nvPr/>
          </p:nvSpPr>
          <p:spPr>
            <a:xfrm rot="19399478" flipH="1">
              <a:off x="8535760" y="2893304"/>
              <a:ext cx="103364" cy="888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5B97EEB8-A6BF-45F4-ACC1-B39CC0C78D4B}"/>
                </a:ext>
              </a:extLst>
            </p:cNvPr>
            <p:cNvSpPr/>
            <p:nvPr/>
          </p:nvSpPr>
          <p:spPr>
            <a:xfrm flipH="1">
              <a:off x="8257667" y="2538894"/>
              <a:ext cx="278969" cy="78623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17EF828-260A-4188-B558-3DE00EFBE525}"/>
                </a:ext>
              </a:extLst>
            </p:cNvPr>
            <p:cNvSpPr/>
            <p:nvPr/>
          </p:nvSpPr>
          <p:spPr>
            <a:xfrm>
              <a:off x="8161739" y="2781577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02" name="Rounded Rectangle 45">
              <a:extLst>
                <a:ext uri="{FF2B5EF4-FFF2-40B4-BE49-F238E27FC236}">
                  <a16:creationId xmlns:a16="http://schemas.microsoft.com/office/drawing/2014/main" id="{045206EA-78F1-4E09-8531-E6E1DFFB8858}"/>
                </a:ext>
              </a:extLst>
            </p:cNvPr>
            <p:cNvSpPr/>
            <p:nvPr/>
          </p:nvSpPr>
          <p:spPr>
            <a:xfrm>
              <a:off x="9715947" y="2573602"/>
              <a:ext cx="701928" cy="662276"/>
            </a:xfrm>
            <a:prstGeom prst="roundRect">
              <a:avLst>
                <a:gd name="adj" fmla="val 50000"/>
              </a:avLst>
            </a:prstGeom>
            <a:solidFill>
              <a:srgbClr val="25939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5F729DF-EBDB-4EF6-B427-C64ACEA6BC83}"/>
                </a:ext>
              </a:extLst>
            </p:cNvPr>
            <p:cNvSpPr/>
            <p:nvPr/>
          </p:nvSpPr>
          <p:spPr>
            <a:xfrm>
              <a:off x="9793815" y="2664678"/>
              <a:ext cx="546192" cy="48012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75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5BD1F2A-256C-4594-8EDF-ADB5656195BA}"/>
                </a:ext>
              </a:extLst>
            </p:cNvPr>
            <p:cNvSpPr txBox="1"/>
            <p:nvPr/>
          </p:nvSpPr>
          <p:spPr>
            <a:xfrm>
              <a:off x="9690671" y="2717772"/>
              <a:ext cx="755923" cy="44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ISO </a:t>
              </a:r>
            </a:p>
            <a:p>
              <a:pPr algn="ctr"/>
              <a:r>
                <a:rPr lang="en-US" sz="78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11238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6FB57A8-CCA3-4B92-A4D8-EF14252B678C}"/>
                </a:ext>
              </a:extLst>
            </p:cNvPr>
            <p:cNvSpPr txBox="1"/>
            <p:nvPr/>
          </p:nvSpPr>
          <p:spPr>
            <a:xfrm>
              <a:off x="8491827" y="2617088"/>
              <a:ext cx="136086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Unique Ingredient Identifier (UNII)</a:t>
              </a:r>
            </a:p>
          </p:txBody>
        </p:sp>
        <p:pic>
          <p:nvPicPr>
            <p:cNvPr id="335" name="Picture 334" descr="Category:Green &lt;strong&gt;check&lt;/strong&gt; &lt;strong&gt;marks&lt;/strong&gt; - Wikimedia Commons">
              <a:extLst>
                <a:ext uri="{FF2B5EF4-FFF2-40B4-BE49-F238E27FC236}">
                  <a16:creationId xmlns:a16="http://schemas.microsoft.com/office/drawing/2014/main" id="{18AF5255-16B6-4CE3-AA21-B57656848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11" y="2687074"/>
              <a:ext cx="488373" cy="500896"/>
            </a:xfrm>
            <a:prstGeom prst="rect">
              <a:avLst/>
            </a:prstGeom>
          </p:spPr>
        </p:pic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32FB9695-B28C-49FE-99DF-3F608619B125}"/>
              </a:ext>
            </a:extLst>
          </p:cNvPr>
          <p:cNvGrpSpPr/>
          <p:nvPr/>
        </p:nvGrpSpPr>
        <p:grpSpPr>
          <a:xfrm>
            <a:off x="6080778" y="3452482"/>
            <a:ext cx="1803491" cy="616991"/>
            <a:chOff x="8107704" y="3460308"/>
            <a:chExt cx="2404654" cy="82265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DF46FE-17B7-4FB3-A4C1-72B132167AC8}"/>
                </a:ext>
              </a:extLst>
            </p:cNvPr>
            <p:cNvSpPr/>
            <p:nvPr/>
          </p:nvSpPr>
          <p:spPr>
            <a:xfrm>
              <a:off x="8107704" y="3728965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36" name="Round Same Side Corner Rectangle 52">
              <a:extLst>
                <a:ext uri="{FF2B5EF4-FFF2-40B4-BE49-F238E27FC236}">
                  <a16:creationId xmlns:a16="http://schemas.microsoft.com/office/drawing/2014/main" id="{E0F6300A-5174-4D3B-BE42-8AC74433223B}"/>
                </a:ext>
              </a:extLst>
            </p:cNvPr>
            <p:cNvSpPr/>
            <p:nvPr/>
          </p:nvSpPr>
          <p:spPr>
            <a:xfrm rot="5400000" flipH="1">
              <a:off x="8981166" y="2733611"/>
              <a:ext cx="787880" cy="22412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00363F-A046-475C-AAF5-49B07FB5543A}"/>
                </a:ext>
              </a:extLst>
            </p:cNvPr>
            <p:cNvSpPr/>
            <p:nvPr/>
          </p:nvSpPr>
          <p:spPr>
            <a:xfrm flipH="1">
              <a:off x="8491827" y="3461953"/>
              <a:ext cx="101420" cy="786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E7CA7851-9A9E-450A-93F7-BC0160041998}"/>
                </a:ext>
              </a:extLst>
            </p:cNvPr>
            <p:cNvSpPr/>
            <p:nvPr/>
          </p:nvSpPr>
          <p:spPr>
            <a:xfrm rot="19399478" flipH="1">
              <a:off x="8535760" y="3815595"/>
              <a:ext cx="103364" cy="888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F1A4BD3-E61F-400A-91C4-969D07A4066F}"/>
                </a:ext>
              </a:extLst>
            </p:cNvPr>
            <p:cNvSpPr/>
            <p:nvPr/>
          </p:nvSpPr>
          <p:spPr>
            <a:xfrm flipH="1">
              <a:off x="8250294" y="3461953"/>
              <a:ext cx="288669" cy="7862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337BE330-022D-492C-9AE1-6B3347E63D36}"/>
                </a:ext>
              </a:extLst>
            </p:cNvPr>
            <p:cNvSpPr/>
            <p:nvPr/>
          </p:nvSpPr>
          <p:spPr>
            <a:xfrm>
              <a:off x="8175620" y="3695204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5CE85A3-811C-462F-ADC6-7118F38BA8D8}"/>
                </a:ext>
              </a:extLst>
            </p:cNvPr>
            <p:cNvGrpSpPr/>
            <p:nvPr/>
          </p:nvGrpSpPr>
          <p:grpSpPr>
            <a:xfrm>
              <a:off x="9686619" y="3528659"/>
              <a:ext cx="825739" cy="633749"/>
              <a:chOff x="5332966" y="304803"/>
              <a:chExt cx="1087439" cy="834070"/>
            </a:xfrm>
          </p:grpSpPr>
          <p:sp>
            <p:nvSpPr>
              <p:cNvPr id="306" name="Rounded Rectangle 50">
                <a:extLst>
                  <a:ext uri="{FF2B5EF4-FFF2-40B4-BE49-F238E27FC236}">
                    <a16:creationId xmlns:a16="http://schemas.microsoft.com/office/drawing/2014/main" id="{4586C2EF-3702-4E41-9A94-341AF5C14788}"/>
                  </a:ext>
                </a:extLst>
              </p:cNvPr>
              <p:cNvSpPr/>
              <p:nvPr/>
            </p:nvSpPr>
            <p:spPr>
              <a:xfrm>
                <a:off x="5423803" y="304803"/>
                <a:ext cx="926338" cy="83407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81617C-A6B6-407A-A54C-C05DE4EFF5EE}"/>
                  </a:ext>
                </a:extLst>
              </p:cNvPr>
              <p:cNvSpPr/>
              <p:nvPr/>
            </p:nvSpPr>
            <p:spPr>
              <a:xfrm>
                <a:off x="5523092" y="385946"/>
                <a:ext cx="730616" cy="6658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35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E26FF7CB-4ACA-473C-98E3-8A6E920B4CB7}"/>
                  </a:ext>
                </a:extLst>
              </p:cNvPr>
              <p:cNvSpPr txBox="1"/>
              <p:nvPr/>
            </p:nvSpPr>
            <p:spPr>
              <a:xfrm>
                <a:off x="5332966" y="471848"/>
                <a:ext cx="1087439" cy="567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ISO</a:t>
                </a:r>
              </a:p>
              <a:p>
                <a:pPr algn="ctr"/>
                <a:r>
                  <a:rPr lang="en-US" sz="7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11240</a:t>
                </a:r>
              </a:p>
            </p:txBody>
          </p:sp>
        </p:grpSp>
        <p:pic>
          <p:nvPicPr>
            <p:cNvPr id="338" name="Picture 337" descr="Category:Green &lt;strong&gt;check&lt;/strong&gt; &lt;strong&gt;marks&lt;/strong&gt; - Wikimedia Commons">
              <a:extLst>
                <a:ext uri="{FF2B5EF4-FFF2-40B4-BE49-F238E27FC236}">
                  <a16:creationId xmlns:a16="http://schemas.microsoft.com/office/drawing/2014/main" id="{1DC976D9-791A-48A9-8D77-541B69CF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017" y="3615218"/>
              <a:ext cx="488373" cy="500896"/>
            </a:xfrm>
            <a:prstGeom prst="rect">
              <a:avLst/>
            </a:prstGeom>
          </p:spPr>
        </p:pic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C4F09E0E-BC49-4F89-96B6-4C3E0B978224}"/>
                </a:ext>
              </a:extLst>
            </p:cNvPr>
            <p:cNvSpPr txBox="1"/>
            <p:nvPr/>
          </p:nvSpPr>
          <p:spPr>
            <a:xfrm>
              <a:off x="8483520" y="3554989"/>
              <a:ext cx="1468836" cy="63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Unified Code </a:t>
              </a:r>
            </a:p>
            <a:p>
              <a:pPr algn="ctr"/>
              <a:r>
                <a:rPr lang="en-US" sz="825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for Units of Measure (UCUM)</a:t>
              </a: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440F67A4-DC27-467B-968E-564D734023EE}"/>
              </a:ext>
            </a:extLst>
          </p:cNvPr>
          <p:cNvGrpSpPr/>
          <p:nvPr/>
        </p:nvGrpSpPr>
        <p:grpSpPr>
          <a:xfrm>
            <a:off x="6122867" y="4188419"/>
            <a:ext cx="1747121" cy="624661"/>
            <a:chOff x="8163822" y="4441556"/>
            <a:chExt cx="2329495" cy="832881"/>
          </a:xfrm>
        </p:grpSpPr>
        <p:sp>
          <p:nvSpPr>
            <p:cNvPr id="277" name="Round Same Side Corner Rectangle 47">
              <a:extLst>
                <a:ext uri="{FF2B5EF4-FFF2-40B4-BE49-F238E27FC236}">
                  <a16:creationId xmlns:a16="http://schemas.microsoft.com/office/drawing/2014/main" id="{2A5D3483-DEFD-4554-B1D8-3334176A421F}"/>
                </a:ext>
              </a:extLst>
            </p:cNvPr>
            <p:cNvSpPr/>
            <p:nvPr/>
          </p:nvSpPr>
          <p:spPr>
            <a:xfrm rot="5400000" flipH="1">
              <a:off x="8978729" y="3717296"/>
              <a:ext cx="787880" cy="2236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12F66">
                <a:alpha val="41961"/>
              </a:srgbClr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EF9BFA5-5B7F-4EB4-986D-C7599741F9E9}"/>
                </a:ext>
              </a:extLst>
            </p:cNvPr>
            <p:cNvSpPr/>
            <p:nvPr/>
          </p:nvSpPr>
          <p:spPr>
            <a:xfrm flipH="1">
              <a:off x="8491827" y="4443200"/>
              <a:ext cx="101420" cy="786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A6C6884D-10C8-4AB1-9210-33016F28EFB6}"/>
                </a:ext>
              </a:extLst>
            </p:cNvPr>
            <p:cNvSpPr/>
            <p:nvPr/>
          </p:nvSpPr>
          <p:spPr>
            <a:xfrm rot="19399478" flipH="1">
              <a:off x="8535760" y="4796842"/>
              <a:ext cx="103364" cy="8882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39DEB62C-4885-4948-BE1F-6E954CF1DE75}"/>
                </a:ext>
              </a:extLst>
            </p:cNvPr>
            <p:cNvSpPr/>
            <p:nvPr/>
          </p:nvSpPr>
          <p:spPr>
            <a:xfrm flipH="1">
              <a:off x="8250294" y="4443200"/>
              <a:ext cx="288669" cy="786236"/>
            </a:xfrm>
            <a:prstGeom prst="rect">
              <a:avLst/>
            </a:prstGeom>
            <a:solidFill>
              <a:srgbClr val="FF000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1BD7762-69C3-4041-BD51-2A70A3D37AB8}"/>
                </a:ext>
              </a:extLst>
            </p:cNvPr>
            <p:cNvSpPr/>
            <p:nvPr/>
          </p:nvSpPr>
          <p:spPr>
            <a:xfrm>
              <a:off x="8163822" y="4705109"/>
              <a:ext cx="435683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5997F10-16B7-4D6C-A05B-7D90CA760A01}"/>
                </a:ext>
              </a:extLst>
            </p:cNvPr>
            <p:cNvGrpSpPr/>
            <p:nvPr/>
          </p:nvGrpSpPr>
          <p:grpSpPr>
            <a:xfrm>
              <a:off x="9709437" y="4493894"/>
              <a:ext cx="783880" cy="668869"/>
              <a:chOff x="3553852" y="757989"/>
              <a:chExt cx="709864" cy="589548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6A834FA2-2EF2-493B-A208-DF8F46B360FE}"/>
                  </a:ext>
                </a:extLst>
              </p:cNvPr>
              <p:cNvGrpSpPr/>
              <p:nvPr/>
            </p:nvGrpSpPr>
            <p:grpSpPr>
              <a:xfrm>
                <a:off x="3575011" y="757989"/>
                <a:ext cx="649089" cy="589548"/>
                <a:chOff x="4441005" y="3459894"/>
                <a:chExt cx="2926222" cy="787400"/>
              </a:xfrm>
            </p:grpSpPr>
            <p:sp>
              <p:nvSpPr>
                <p:cNvPr id="314" name="Rounded Rectangle 50">
                  <a:extLst>
                    <a:ext uri="{FF2B5EF4-FFF2-40B4-BE49-F238E27FC236}">
                      <a16:creationId xmlns:a16="http://schemas.microsoft.com/office/drawing/2014/main" id="{92C309A2-A98F-4967-AEA5-0DDBEAC9B3B2}"/>
                    </a:ext>
                  </a:extLst>
                </p:cNvPr>
                <p:cNvSpPr/>
                <p:nvPr/>
              </p:nvSpPr>
              <p:spPr>
                <a:xfrm>
                  <a:off x="4441005" y="3459894"/>
                  <a:ext cx="2926222" cy="7874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TextBox 31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17D10A0-15F4-4341-A8C0-894792581B82}"/>
                    </a:ext>
                  </a:extLst>
                </p:cNvPr>
                <p:cNvSpPr txBox="1"/>
                <p:nvPr/>
              </p:nvSpPr>
              <p:spPr>
                <a:xfrm>
                  <a:off x="4819624" y="3481234"/>
                  <a:ext cx="2298178" cy="652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C30C48FF-8BED-4BB4-B26C-53266CE3F441}"/>
                  </a:ext>
                </a:extLst>
              </p:cNvPr>
              <p:cNvGrpSpPr/>
              <p:nvPr/>
            </p:nvGrpSpPr>
            <p:grpSpPr>
              <a:xfrm>
                <a:off x="3553852" y="808299"/>
                <a:ext cx="709864" cy="477578"/>
                <a:chOff x="2839194" y="683304"/>
                <a:chExt cx="384422" cy="605689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93CD3FC-A1B3-496C-8964-6B50FC6CCD5C}"/>
                    </a:ext>
                  </a:extLst>
                </p:cNvPr>
                <p:cNvSpPr/>
                <p:nvPr/>
              </p:nvSpPr>
              <p:spPr>
                <a:xfrm>
                  <a:off x="2894716" y="683304"/>
                  <a:ext cx="258281" cy="60568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C1BC0D0-4A9E-4498-85A7-92067981E94E}"/>
                    </a:ext>
                  </a:extLst>
                </p:cNvPr>
                <p:cNvSpPr txBox="1"/>
                <p:nvPr/>
              </p:nvSpPr>
              <p:spPr>
                <a:xfrm>
                  <a:off x="2839194" y="756501"/>
                  <a:ext cx="384422" cy="481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 </a:t>
                  </a:r>
                </a:p>
                <a:p>
                  <a:pPr algn="ctr"/>
                  <a:r>
                    <a:rPr lang="en-US" sz="75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11239</a:t>
                  </a:r>
                </a:p>
              </p:txBody>
            </p:sp>
          </p:grpSp>
        </p:grp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36D3CE3-CDF7-4597-B477-5EE44B5678F9}"/>
                </a:ext>
              </a:extLst>
            </p:cNvPr>
            <p:cNvSpPr txBox="1"/>
            <p:nvPr/>
          </p:nvSpPr>
          <p:spPr>
            <a:xfrm>
              <a:off x="8668246" y="4474219"/>
              <a:ext cx="1111193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FDA SPL Terminology </a:t>
              </a:r>
            </a:p>
            <a:p>
              <a:pPr algn="ctr"/>
              <a:r>
                <a:rPr lang="en-US" sz="825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mapped to EDQM</a:t>
              </a:r>
            </a:p>
          </p:txBody>
        </p:sp>
        <p:pic>
          <p:nvPicPr>
            <p:cNvPr id="341" name="Picture 340" descr="Ücretsiz vektör çizim: Geri Dönüşüm, Yeşil, Yuvarlak ...">
              <a:extLst>
                <a:ext uri="{FF2B5EF4-FFF2-40B4-BE49-F238E27FC236}">
                  <a16:creationId xmlns:a16="http://schemas.microsoft.com/office/drawing/2014/main" id="{17661D93-1A93-4CB4-B644-D513E5DFC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897" y="4707966"/>
              <a:ext cx="337216" cy="343416"/>
            </a:xfrm>
            <a:prstGeom prst="rect">
              <a:avLst/>
            </a:prstGeom>
          </p:spPr>
        </p:pic>
      </p:grpSp>
      <p:sp>
        <p:nvSpPr>
          <p:cNvPr id="350" name="Slide Number Placeholder 349">
            <a:extLst>
              <a:ext uri="{FF2B5EF4-FFF2-40B4-BE49-F238E27FC236}">
                <a16:creationId xmlns:a16="http://schemas.microsoft.com/office/drawing/2014/main" id="{B9258283-D8F6-4D17-904E-1F98336B96C8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FF7B63D-0F28-4755-A64C-FC558C90F415}" type="slidenum">
              <a:rPr lang="ru-RU" smtClean="0"/>
              <a:pPr/>
              <a:t>9</a:t>
            </a:fld>
            <a:endParaRPr lang="ru-R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5517-A75F-4F8E-AAD8-167346CE2EBC}"/>
              </a:ext>
            </a:extLst>
          </p:cNvPr>
          <p:cNvGrpSpPr/>
          <p:nvPr/>
        </p:nvGrpSpPr>
        <p:grpSpPr>
          <a:xfrm>
            <a:off x="6131715" y="4906823"/>
            <a:ext cx="1752554" cy="592145"/>
            <a:chOff x="8175620" y="5399431"/>
            <a:chExt cx="2336738" cy="789526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961E8549-E154-4F28-A015-BF5840A082C5}"/>
                </a:ext>
              </a:extLst>
            </p:cNvPr>
            <p:cNvGrpSpPr/>
            <p:nvPr/>
          </p:nvGrpSpPr>
          <p:grpSpPr>
            <a:xfrm>
              <a:off x="8175620" y="5399431"/>
              <a:ext cx="2336738" cy="789526"/>
              <a:chOff x="8175619" y="5393326"/>
              <a:chExt cx="2301193" cy="789526"/>
            </a:xfrm>
          </p:grpSpPr>
          <p:sp>
            <p:nvSpPr>
              <p:cNvPr id="262" name="Round Same Side Corner Rectangle 42">
                <a:extLst>
                  <a:ext uri="{FF2B5EF4-FFF2-40B4-BE49-F238E27FC236}">
                    <a16:creationId xmlns:a16="http://schemas.microsoft.com/office/drawing/2014/main" id="{829D9C2B-17DA-49C0-8C6C-371BBD554B39}"/>
                  </a:ext>
                </a:extLst>
              </p:cNvPr>
              <p:cNvSpPr/>
              <p:nvPr/>
            </p:nvSpPr>
            <p:spPr>
              <a:xfrm rot="5400000" flipH="1">
                <a:off x="8970878" y="4676917"/>
                <a:ext cx="789526" cy="22223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25B1F7B-1317-4436-9C0F-BDCF5EFCDE72}"/>
                  </a:ext>
                </a:extLst>
              </p:cNvPr>
              <p:cNvSpPr/>
              <p:nvPr/>
            </p:nvSpPr>
            <p:spPr>
              <a:xfrm flipH="1">
                <a:off x="8491827" y="5394970"/>
                <a:ext cx="101420" cy="7862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C393B30A-833B-4C2D-8E0F-9B4620F7FBE2}"/>
                  </a:ext>
                </a:extLst>
              </p:cNvPr>
              <p:cNvSpPr/>
              <p:nvPr/>
            </p:nvSpPr>
            <p:spPr>
              <a:xfrm rot="19399478" flipH="1">
                <a:off x="8535760" y="5748612"/>
                <a:ext cx="103364" cy="8882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7C3CFB8B-0053-4958-B0C3-D9FA6DEC6B15}"/>
                  </a:ext>
                </a:extLst>
              </p:cNvPr>
              <p:cNvSpPr/>
              <p:nvPr/>
            </p:nvSpPr>
            <p:spPr>
              <a:xfrm flipH="1">
                <a:off x="8250294" y="5394970"/>
                <a:ext cx="288669" cy="786236"/>
              </a:xfrm>
              <a:prstGeom prst="rect">
                <a:avLst/>
              </a:prstGeom>
              <a:solidFill>
                <a:srgbClr val="00B0F0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0170D882-4D39-47CB-96DD-0AE7754C17BF}"/>
                  </a:ext>
                </a:extLst>
              </p:cNvPr>
              <p:cNvSpPr/>
              <p:nvPr/>
            </p:nvSpPr>
            <p:spPr>
              <a:xfrm>
                <a:off x="8175619" y="5623739"/>
                <a:ext cx="435683" cy="553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09DE159F-B75E-400C-B30E-30C6D715F40B}"/>
                  </a:ext>
                </a:extLst>
              </p:cNvPr>
              <p:cNvGrpSpPr/>
              <p:nvPr/>
            </p:nvGrpSpPr>
            <p:grpSpPr>
              <a:xfrm>
                <a:off x="9659330" y="5438989"/>
                <a:ext cx="805433" cy="705657"/>
                <a:chOff x="275263" y="3199072"/>
                <a:chExt cx="755923" cy="622773"/>
              </a:xfrm>
            </p:grpSpPr>
            <p:sp>
              <p:nvSpPr>
                <p:cNvPr id="317" name="Rounded Rectangle 30">
                  <a:extLst>
                    <a:ext uri="{FF2B5EF4-FFF2-40B4-BE49-F238E27FC236}">
                      <a16:creationId xmlns:a16="http://schemas.microsoft.com/office/drawing/2014/main" id="{0D8E7937-B766-42A7-9948-C0232FCC2F93}"/>
                    </a:ext>
                  </a:extLst>
                </p:cNvPr>
                <p:cNvSpPr/>
                <p:nvPr/>
              </p:nvSpPr>
              <p:spPr>
                <a:xfrm>
                  <a:off x="290522" y="3199072"/>
                  <a:ext cx="694494" cy="62277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FD1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013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C66A1BC0-713B-447D-B9E2-7EFCE874E95A}"/>
                    </a:ext>
                  </a:extLst>
                </p:cNvPr>
                <p:cNvSpPr/>
                <p:nvPr/>
              </p:nvSpPr>
              <p:spPr>
                <a:xfrm>
                  <a:off x="367704" y="3259873"/>
                  <a:ext cx="553545" cy="4858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E586E517-6FE3-4A50-8DF3-004BB87BF3D9}"/>
                    </a:ext>
                  </a:extLst>
                </p:cNvPr>
                <p:cNvSpPr txBox="1"/>
                <p:nvPr/>
              </p:nvSpPr>
              <p:spPr>
                <a:xfrm>
                  <a:off x="275263" y="3317287"/>
                  <a:ext cx="755923" cy="394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88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 </a:t>
                  </a:r>
                </a:p>
                <a:p>
                  <a:pPr algn="ctr"/>
                  <a:r>
                    <a:rPr lang="en-US" sz="788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11616</a:t>
                  </a:r>
                </a:p>
              </p:txBody>
            </p:sp>
          </p:grp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A6C9DBC8-E842-4C01-8C86-13D86214F50D}"/>
                  </a:ext>
                </a:extLst>
              </p:cNvPr>
              <p:cNvSpPr txBox="1"/>
              <p:nvPr/>
            </p:nvSpPr>
            <p:spPr>
              <a:xfrm>
                <a:off x="8476566" y="5560985"/>
                <a:ext cx="130935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rPr>
                  <a:t>Pharmaceutical Product ID</a:t>
                </a:r>
              </a:p>
            </p:txBody>
          </p:sp>
        </p:grpSp>
        <p:pic>
          <p:nvPicPr>
            <p:cNvPr id="136" name="Picture 135" descr="Ücretsiz vektör çizim: Geri Dönüşüm, Yeşil, Yuvarlak ...">
              <a:extLst>
                <a:ext uri="{FF2B5EF4-FFF2-40B4-BE49-F238E27FC236}">
                  <a16:creationId xmlns:a16="http://schemas.microsoft.com/office/drawing/2014/main" id="{89CB253D-E3FC-48E1-A975-5990EEC8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3902" y="5621946"/>
              <a:ext cx="337216" cy="343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26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14758</TotalTime>
  <Words>2474</Words>
  <Application>Microsoft Office PowerPoint</Application>
  <PresentationFormat>On-screen Show (4:3)</PresentationFormat>
  <Paragraphs>821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Century</vt:lpstr>
      <vt:lpstr>Century Gothic</vt:lpstr>
      <vt:lpstr>Helvetica</vt:lpstr>
      <vt:lpstr>System</vt:lpstr>
      <vt:lpstr>Times New Roman</vt:lpstr>
      <vt:lpstr>Trebuchet MS</vt:lpstr>
      <vt:lpstr>Wingdings</vt:lpstr>
      <vt:lpstr>Office Theme</vt:lpstr>
      <vt:lpstr>PowerPoint Presentation</vt:lpstr>
      <vt:lpstr>Outline of Talk</vt:lpstr>
      <vt:lpstr>Organizing Information </vt:lpstr>
      <vt:lpstr>Organizing Information </vt:lpstr>
      <vt:lpstr>Goals of IDMP Project</vt:lpstr>
      <vt:lpstr>PowerPoint Presentation</vt:lpstr>
      <vt:lpstr>IDMP Overview</vt:lpstr>
      <vt:lpstr>PowerPoint Presentation</vt:lpstr>
      <vt:lpstr>PowerPoint Presentation</vt:lpstr>
      <vt:lpstr>What is a Substance: ISO 11238</vt:lpstr>
      <vt:lpstr>Substances (ISO IDMP)</vt:lpstr>
      <vt:lpstr>Substances (ISO IDMP)</vt:lpstr>
      <vt:lpstr>Why Register Substances</vt:lpstr>
      <vt:lpstr>Why Register Substances?</vt:lpstr>
      <vt:lpstr>Tie Substances to other Information</vt:lpstr>
      <vt:lpstr>How it’s used at FDA</vt:lpstr>
      <vt:lpstr>Need for Specified Substance</vt:lpstr>
      <vt:lpstr>Need for Specified Substance</vt:lpstr>
      <vt:lpstr>Specified Substance</vt:lpstr>
      <vt:lpstr>What is the GSRS?</vt:lpstr>
      <vt:lpstr>PowerPoint Presentation</vt:lpstr>
      <vt:lpstr>GSRS is a Software Application</vt:lpstr>
      <vt:lpstr>PowerPoint Presentation</vt:lpstr>
      <vt:lpstr>Where we are going?</vt:lpstr>
      <vt:lpstr>PowerPoint Presentation</vt:lpstr>
      <vt:lpstr>PowerPoint Presentation</vt:lpstr>
      <vt:lpstr>PowerPoint Presentation</vt:lpstr>
      <vt:lpstr>PowerPoint Presentation</vt:lpstr>
      <vt:lpstr>Comparing Adverse Events in G-SRS</vt:lpstr>
      <vt:lpstr>What is PRR?</vt:lpstr>
      <vt:lpstr>Lactic Acidosis vs. Hemolytic Anemia Outliers </vt:lpstr>
      <vt:lpstr>GLYBURIDE vs. GLIPIZIDE Outliers</vt:lpstr>
      <vt:lpstr>PowerPoint Presentation</vt:lpstr>
      <vt:lpstr>Working Collaboratively</vt:lpstr>
      <vt:lpstr>GInAS Meeting</vt:lpstr>
      <vt:lpstr>Acknowledgements</vt:lpstr>
      <vt:lpstr>PowerPoint Presentation</vt:lpstr>
    </vt:vector>
  </TitlesOfParts>
  <Company>Sensis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Cory Grabow</dc:creator>
  <cp:lastModifiedBy>Callahan, Lawrence</cp:lastModifiedBy>
  <cp:revision>250</cp:revision>
  <dcterms:created xsi:type="dcterms:W3CDTF">2015-10-02T20:33:31Z</dcterms:created>
  <dcterms:modified xsi:type="dcterms:W3CDTF">2018-11-16T15:27:43Z</dcterms:modified>
</cp:coreProperties>
</file>